
<file path=[Content_Types].xml><?xml version="1.0" encoding="utf-8"?>
<Types xmlns="http://schemas.openxmlformats.org/package/2006/content-types">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52" r:id="rId4"/>
  </p:sldMasterIdLst>
  <p:notesMasterIdLst>
    <p:notesMasterId r:id="rId23"/>
  </p:notesMasterIdLst>
  <p:handoutMasterIdLst>
    <p:handoutMasterId r:id="rId24"/>
  </p:handoutMasterIdLst>
  <p:sldIdLst>
    <p:sldId id="256" r:id="rId5"/>
    <p:sldId id="278" r:id="rId6"/>
    <p:sldId id="292" r:id="rId7"/>
    <p:sldId id="297" r:id="rId8"/>
    <p:sldId id="280" r:id="rId9"/>
    <p:sldId id="281" r:id="rId10"/>
    <p:sldId id="286" r:id="rId11"/>
    <p:sldId id="287" r:id="rId12"/>
    <p:sldId id="288" r:id="rId13"/>
    <p:sldId id="282" r:id="rId14"/>
    <p:sldId id="289" r:id="rId15"/>
    <p:sldId id="290" r:id="rId16"/>
    <p:sldId id="293" r:id="rId17"/>
    <p:sldId id="291" r:id="rId18"/>
    <p:sldId id="294" r:id="rId19"/>
    <p:sldId id="298" r:id="rId20"/>
    <p:sldId id="295" r:id="rId21"/>
    <p:sldId id="296"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898989"/>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6DA8335-031F-4BF7-B932-CA6124EF7DD8}" v="154" dt="2024-08-12T15:46:02.28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383" autoAdjust="0"/>
    <p:restoredTop sz="72810" autoAdjust="0"/>
  </p:normalViewPr>
  <p:slideViewPr>
    <p:cSldViewPr snapToGrid="0">
      <p:cViewPr>
        <p:scale>
          <a:sx n="66" d="100"/>
          <a:sy n="66" d="100"/>
        </p:scale>
        <p:origin x="595" y="-206"/>
      </p:cViewPr>
      <p:guideLst/>
    </p:cSldViewPr>
  </p:slideViewPr>
  <p:outlineViewPr>
    <p:cViewPr>
      <p:scale>
        <a:sx n="33" d="100"/>
        <a:sy n="33" d="100"/>
      </p:scale>
      <p:origin x="0" y="-2880"/>
    </p:cViewPr>
  </p:outlineViewPr>
  <p:notesTextViewPr>
    <p:cViewPr>
      <p:scale>
        <a:sx n="1" d="1"/>
        <a:sy n="1" d="1"/>
      </p:scale>
      <p:origin x="0" y="0"/>
    </p:cViewPr>
  </p:notesTextViewPr>
  <p:sorterViewPr>
    <p:cViewPr>
      <p:scale>
        <a:sx n="100" d="100"/>
        <a:sy n="100" d="100"/>
      </p:scale>
      <p:origin x="0" y="0"/>
    </p:cViewPr>
  </p:sorterViewPr>
  <p:notesViewPr>
    <p:cSldViewPr snapToGrid="0">
      <p:cViewPr>
        <p:scale>
          <a:sx n="1" d="2"/>
          <a:sy n="1" d="2"/>
        </p:scale>
        <p:origin x="3403" y="29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112BDA1-6FE8-4401-BAC4-E192C03F124C}" type="doc">
      <dgm:prSet loTypeId="urn:microsoft.com/office/officeart/2005/8/layout/default" loCatId="list" qsTypeId="urn:microsoft.com/office/officeart/2005/8/quickstyle/simple1" qsCatId="simple" csTypeId="urn:microsoft.com/office/officeart/2005/8/colors/colorful5" csCatId="colorful"/>
      <dgm:spPr/>
      <dgm:t>
        <a:bodyPr/>
        <a:lstStyle/>
        <a:p>
          <a:endParaRPr lang="en-US"/>
        </a:p>
      </dgm:t>
    </dgm:pt>
    <dgm:pt modelId="{55A52F8C-D303-44CA-93C1-28BD72E11FBA}">
      <dgm:prSet/>
      <dgm:spPr/>
      <dgm:t>
        <a:bodyPr/>
        <a:lstStyle/>
        <a:p>
          <a:r>
            <a:rPr lang="en-US" b="1"/>
            <a:t>Sequential Data Processing</a:t>
          </a:r>
          <a:endParaRPr lang="en-US"/>
        </a:p>
      </dgm:t>
    </dgm:pt>
    <dgm:pt modelId="{5DE596AC-2E60-4A90-96FB-2FC517DEAAB5}" type="parTrans" cxnId="{354624CF-AF81-450F-A14B-0C18FEC83FD6}">
      <dgm:prSet/>
      <dgm:spPr/>
      <dgm:t>
        <a:bodyPr/>
        <a:lstStyle/>
        <a:p>
          <a:endParaRPr lang="en-US"/>
        </a:p>
      </dgm:t>
    </dgm:pt>
    <dgm:pt modelId="{C239038F-7FEE-4D6D-A3E9-6995F7C25997}" type="sibTrans" cxnId="{354624CF-AF81-450F-A14B-0C18FEC83FD6}">
      <dgm:prSet phldrT="01" phldr="0"/>
      <dgm:spPr/>
      <dgm:t>
        <a:bodyPr/>
        <a:lstStyle/>
        <a:p>
          <a:endParaRPr lang="en-US"/>
        </a:p>
      </dgm:t>
    </dgm:pt>
    <dgm:pt modelId="{6033A8A6-064F-488C-989A-D48EE463BF6D}">
      <dgm:prSet/>
      <dgm:spPr/>
      <dgm:t>
        <a:bodyPr/>
        <a:lstStyle/>
        <a:p>
          <a:r>
            <a:rPr lang="en-US" b="1"/>
            <a:t>Ability to Capture Temporal Dependencies</a:t>
          </a:r>
          <a:endParaRPr lang="en-US"/>
        </a:p>
      </dgm:t>
    </dgm:pt>
    <dgm:pt modelId="{E9E463A6-8A37-4729-9B47-B7169BE36D3B}" type="parTrans" cxnId="{C1302A43-C85F-4F08-91BC-9B44BD95D6D0}">
      <dgm:prSet/>
      <dgm:spPr/>
      <dgm:t>
        <a:bodyPr/>
        <a:lstStyle/>
        <a:p>
          <a:endParaRPr lang="en-US"/>
        </a:p>
      </dgm:t>
    </dgm:pt>
    <dgm:pt modelId="{E01E2BE8-A780-463D-A0B4-49B78755ED11}" type="sibTrans" cxnId="{C1302A43-C85F-4F08-91BC-9B44BD95D6D0}">
      <dgm:prSet phldrT="02" phldr="0"/>
      <dgm:spPr/>
      <dgm:t>
        <a:bodyPr/>
        <a:lstStyle/>
        <a:p>
          <a:endParaRPr lang="en-US"/>
        </a:p>
      </dgm:t>
    </dgm:pt>
    <dgm:pt modelId="{43558F2B-0D44-4F1A-B5B9-19AE4B89F6E0}">
      <dgm:prSet/>
      <dgm:spPr/>
      <dgm:t>
        <a:bodyPr/>
        <a:lstStyle/>
        <a:p>
          <a:r>
            <a:rPr lang="en-US" b="1"/>
            <a:t>Learning from Past Data</a:t>
          </a:r>
          <a:endParaRPr lang="en-US"/>
        </a:p>
      </dgm:t>
    </dgm:pt>
    <dgm:pt modelId="{59155139-8116-4C43-A785-992AABBF5482}" type="parTrans" cxnId="{C21C3D07-495E-4EEA-AA3B-57419122050A}">
      <dgm:prSet/>
      <dgm:spPr/>
      <dgm:t>
        <a:bodyPr/>
        <a:lstStyle/>
        <a:p>
          <a:endParaRPr lang="en-US"/>
        </a:p>
      </dgm:t>
    </dgm:pt>
    <dgm:pt modelId="{B6850310-B32F-4CF4-BA07-145F5BC166A7}" type="sibTrans" cxnId="{C21C3D07-495E-4EEA-AA3B-57419122050A}">
      <dgm:prSet phldrT="03" phldr="0"/>
      <dgm:spPr/>
      <dgm:t>
        <a:bodyPr/>
        <a:lstStyle/>
        <a:p>
          <a:endParaRPr lang="en-US"/>
        </a:p>
      </dgm:t>
    </dgm:pt>
    <dgm:pt modelId="{985A9EF4-3B50-4A32-A16B-84827A403F5A}">
      <dgm:prSet/>
      <dgm:spPr/>
      <dgm:t>
        <a:bodyPr/>
        <a:lstStyle/>
        <a:p>
          <a:r>
            <a:rPr lang="en-US" b="1"/>
            <a:t>Versatility with Variants (LSTM, GRU)</a:t>
          </a:r>
          <a:endParaRPr lang="en-US"/>
        </a:p>
      </dgm:t>
    </dgm:pt>
    <dgm:pt modelId="{61B88EDF-0817-45C4-B332-22D40EB0A41E}" type="parTrans" cxnId="{763CC5F9-4CAC-4F10-98BA-ECA073DFE5A8}">
      <dgm:prSet/>
      <dgm:spPr/>
      <dgm:t>
        <a:bodyPr/>
        <a:lstStyle/>
        <a:p>
          <a:endParaRPr lang="en-US"/>
        </a:p>
      </dgm:t>
    </dgm:pt>
    <dgm:pt modelId="{5DF00574-8439-41CE-9D4D-DEB44927C878}" type="sibTrans" cxnId="{763CC5F9-4CAC-4F10-98BA-ECA073DFE5A8}">
      <dgm:prSet phldrT="04" phldr="0"/>
      <dgm:spPr/>
      <dgm:t>
        <a:bodyPr/>
        <a:lstStyle/>
        <a:p>
          <a:endParaRPr lang="en-US"/>
        </a:p>
      </dgm:t>
    </dgm:pt>
    <dgm:pt modelId="{B525333E-5E4E-43F2-9204-B0C4274C0A5F}">
      <dgm:prSet/>
      <dgm:spPr/>
      <dgm:t>
        <a:bodyPr/>
        <a:lstStyle/>
        <a:p>
          <a:r>
            <a:rPr lang="en-US" b="1"/>
            <a:t>Proven Success in Music Generation</a:t>
          </a:r>
          <a:endParaRPr lang="en-US"/>
        </a:p>
      </dgm:t>
    </dgm:pt>
    <dgm:pt modelId="{2A902249-C0DE-429D-900F-255702B570F6}" type="parTrans" cxnId="{92C46965-7F51-4A88-AF85-29CB1C1D38D5}">
      <dgm:prSet/>
      <dgm:spPr/>
      <dgm:t>
        <a:bodyPr/>
        <a:lstStyle/>
        <a:p>
          <a:endParaRPr lang="en-US"/>
        </a:p>
      </dgm:t>
    </dgm:pt>
    <dgm:pt modelId="{7AE8CAC4-A8DE-498F-B82A-EAF77D8AE0F2}" type="sibTrans" cxnId="{92C46965-7F51-4A88-AF85-29CB1C1D38D5}">
      <dgm:prSet phldrT="05" phldr="0"/>
      <dgm:spPr/>
      <dgm:t>
        <a:bodyPr/>
        <a:lstStyle/>
        <a:p>
          <a:endParaRPr lang="en-US"/>
        </a:p>
      </dgm:t>
    </dgm:pt>
    <dgm:pt modelId="{589BD316-D349-4BAD-9D8C-BB7A8D87CD4D}" type="pres">
      <dgm:prSet presAssocID="{A112BDA1-6FE8-4401-BAC4-E192C03F124C}" presName="diagram" presStyleCnt="0">
        <dgm:presLayoutVars>
          <dgm:dir/>
          <dgm:resizeHandles val="exact"/>
        </dgm:presLayoutVars>
      </dgm:prSet>
      <dgm:spPr/>
    </dgm:pt>
    <dgm:pt modelId="{427F7FA0-E17B-4464-A60A-E0744B06BA5A}" type="pres">
      <dgm:prSet presAssocID="{55A52F8C-D303-44CA-93C1-28BD72E11FBA}" presName="node" presStyleLbl="node1" presStyleIdx="0" presStyleCnt="5">
        <dgm:presLayoutVars>
          <dgm:bulletEnabled val="1"/>
        </dgm:presLayoutVars>
      </dgm:prSet>
      <dgm:spPr/>
    </dgm:pt>
    <dgm:pt modelId="{8B11D622-1C8C-4C01-90C9-A1008B900FCA}" type="pres">
      <dgm:prSet presAssocID="{C239038F-7FEE-4D6D-A3E9-6995F7C25997}" presName="sibTrans" presStyleCnt="0"/>
      <dgm:spPr/>
    </dgm:pt>
    <dgm:pt modelId="{9C6FB4E3-4248-498B-ADD2-4DFE62F516EE}" type="pres">
      <dgm:prSet presAssocID="{6033A8A6-064F-488C-989A-D48EE463BF6D}" presName="node" presStyleLbl="node1" presStyleIdx="1" presStyleCnt="5">
        <dgm:presLayoutVars>
          <dgm:bulletEnabled val="1"/>
        </dgm:presLayoutVars>
      </dgm:prSet>
      <dgm:spPr/>
    </dgm:pt>
    <dgm:pt modelId="{17804A6D-6577-4EB9-8A5B-188BA898E713}" type="pres">
      <dgm:prSet presAssocID="{E01E2BE8-A780-463D-A0B4-49B78755ED11}" presName="sibTrans" presStyleCnt="0"/>
      <dgm:spPr/>
    </dgm:pt>
    <dgm:pt modelId="{9E938C98-F1D6-4F78-8C5C-0D87DDFE22F7}" type="pres">
      <dgm:prSet presAssocID="{43558F2B-0D44-4F1A-B5B9-19AE4B89F6E0}" presName="node" presStyleLbl="node1" presStyleIdx="2" presStyleCnt="5">
        <dgm:presLayoutVars>
          <dgm:bulletEnabled val="1"/>
        </dgm:presLayoutVars>
      </dgm:prSet>
      <dgm:spPr/>
    </dgm:pt>
    <dgm:pt modelId="{3E7619B1-E95B-424F-86E1-81F9BC010C5E}" type="pres">
      <dgm:prSet presAssocID="{B6850310-B32F-4CF4-BA07-145F5BC166A7}" presName="sibTrans" presStyleCnt="0"/>
      <dgm:spPr/>
    </dgm:pt>
    <dgm:pt modelId="{541C3273-45A5-4831-9178-3FB580522FCC}" type="pres">
      <dgm:prSet presAssocID="{985A9EF4-3B50-4A32-A16B-84827A403F5A}" presName="node" presStyleLbl="node1" presStyleIdx="3" presStyleCnt="5">
        <dgm:presLayoutVars>
          <dgm:bulletEnabled val="1"/>
        </dgm:presLayoutVars>
      </dgm:prSet>
      <dgm:spPr/>
    </dgm:pt>
    <dgm:pt modelId="{3C426B70-704D-45CA-A1F4-CF03D1D9A03C}" type="pres">
      <dgm:prSet presAssocID="{5DF00574-8439-41CE-9D4D-DEB44927C878}" presName="sibTrans" presStyleCnt="0"/>
      <dgm:spPr/>
    </dgm:pt>
    <dgm:pt modelId="{54CB9FA7-A39F-4CF3-9FE5-9A65122D787F}" type="pres">
      <dgm:prSet presAssocID="{B525333E-5E4E-43F2-9204-B0C4274C0A5F}" presName="node" presStyleLbl="node1" presStyleIdx="4" presStyleCnt="5">
        <dgm:presLayoutVars>
          <dgm:bulletEnabled val="1"/>
        </dgm:presLayoutVars>
      </dgm:prSet>
      <dgm:spPr/>
    </dgm:pt>
  </dgm:ptLst>
  <dgm:cxnLst>
    <dgm:cxn modelId="{C21C3D07-495E-4EEA-AA3B-57419122050A}" srcId="{A112BDA1-6FE8-4401-BAC4-E192C03F124C}" destId="{43558F2B-0D44-4F1A-B5B9-19AE4B89F6E0}" srcOrd="2" destOrd="0" parTransId="{59155139-8116-4C43-A785-992AABBF5482}" sibTransId="{B6850310-B32F-4CF4-BA07-145F5BC166A7}"/>
    <dgm:cxn modelId="{98C2DB3F-973C-4510-9180-B093A0621158}" type="presOf" srcId="{985A9EF4-3B50-4A32-A16B-84827A403F5A}" destId="{541C3273-45A5-4831-9178-3FB580522FCC}" srcOrd="0" destOrd="0" presId="urn:microsoft.com/office/officeart/2005/8/layout/default"/>
    <dgm:cxn modelId="{AA137241-FB60-438C-AAD2-B41B8597A4FE}" type="presOf" srcId="{B525333E-5E4E-43F2-9204-B0C4274C0A5F}" destId="{54CB9FA7-A39F-4CF3-9FE5-9A65122D787F}" srcOrd="0" destOrd="0" presId="urn:microsoft.com/office/officeart/2005/8/layout/default"/>
    <dgm:cxn modelId="{C1302A43-C85F-4F08-91BC-9B44BD95D6D0}" srcId="{A112BDA1-6FE8-4401-BAC4-E192C03F124C}" destId="{6033A8A6-064F-488C-989A-D48EE463BF6D}" srcOrd="1" destOrd="0" parTransId="{E9E463A6-8A37-4729-9B47-B7169BE36D3B}" sibTransId="{E01E2BE8-A780-463D-A0B4-49B78755ED11}"/>
    <dgm:cxn modelId="{AAE54264-3429-424E-AB6B-5F923148E53E}" type="presOf" srcId="{55A52F8C-D303-44CA-93C1-28BD72E11FBA}" destId="{427F7FA0-E17B-4464-A60A-E0744B06BA5A}" srcOrd="0" destOrd="0" presId="urn:microsoft.com/office/officeart/2005/8/layout/default"/>
    <dgm:cxn modelId="{92C46965-7F51-4A88-AF85-29CB1C1D38D5}" srcId="{A112BDA1-6FE8-4401-BAC4-E192C03F124C}" destId="{B525333E-5E4E-43F2-9204-B0C4274C0A5F}" srcOrd="4" destOrd="0" parTransId="{2A902249-C0DE-429D-900F-255702B570F6}" sibTransId="{7AE8CAC4-A8DE-498F-B82A-EAF77D8AE0F2}"/>
    <dgm:cxn modelId="{3F65FE8C-37BF-4CDA-8EEF-B9AE11F863C8}" type="presOf" srcId="{A112BDA1-6FE8-4401-BAC4-E192C03F124C}" destId="{589BD316-D349-4BAD-9D8C-BB7A8D87CD4D}" srcOrd="0" destOrd="0" presId="urn:microsoft.com/office/officeart/2005/8/layout/default"/>
    <dgm:cxn modelId="{D9FF75C7-52F8-4C28-842B-8A472E880B07}" type="presOf" srcId="{43558F2B-0D44-4F1A-B5B9-19AE4B89F6E0}" destId="{9E938C98-F1D6-4F78-8C5C-0D87DDFE22F7}" srcOrd="0" destOrd="0" presId="urn:microsoft.com/office/officeart/2005/8/layout/default"/>
    <dgm:cxn modelId="{354624CF-AF81-450F-A14B-0C18FEC83FD6}" srcId="{A112BDA1-6FE8-4401-BAC4-E192C03F124C}" destId="{55A52F8C-D303-44CA-93C1-28BD72E11FBA}" srcOrd="0" destOrd="0" parTransId="{5DE596AC-2E60-4A90-96FB-2FC517DEAAB5}" sibTransId="{C239038F-7FEE-4D6D-A3E9-6995F7C25997}"/>
    <dgm:cxn modelId="{763CC5F9-4CAC-4F10-98BA-ECA073DFE5A8}" srcId="{A112BDA1-6FE8-4401-BAC4-E192C03F124C}" destId="{985A9EF4-3B50-4A32-A16B-84827A403F5A}" srcOrd="3" destOrd="0" parTransId="{61B88EDF-0817-45C4-B332-22D40EB0A41E}" sibTransId="{5DF00574-8439-41CE-9D4D-DEB44927C878}"/>
    <dgm:cxn modelId="{C4DFBDFB-BD51-4702-8DCA-CBE5E021FBF8}" type="presOf" srcId="{6033A8A6-064F-488C-989A-D48EE463BF6D}" destId="{9C6FB4E3-4248-498B-ADD2-4DFE62F516EE}" srcOrd="0" destOrd="0" presId="urn:microsoft.com/office/officeart/2005/8/layout/default"/>
    <dgm:cxn modelId="{33996FBC-FCBF-4F52-ACD4-07E96B05866C}" type="presParOf" srcId="{589BD316-D349-4BAD-9D8C-BB7A8D87CD4D}" destId="{427F7FA0-E17B-4464-A60A-E0744B06BA5A}" srcOrd="0" destOrd="0" presId="urn:microsoft.com/office/officeart/2005/8/layout/default"/>
    <dgm:cxn modelId="{EDFD8EC2-5F97-4B82-90D5-C6C8F6DAF7F2}" type="presParOf" srcId="{589BD316-D349-4BAD-9D8C-BB7A8D87CD4D}" destId="{8B11D622-1C8C-4C01-90C9-A1008B900FCA}" srcOrd="1" destOrd="0" presId="urn:microsoft.com/office/officeart/2005/8/layout/default"/>
    <dgm:cxn modelId="{465ED67F-CA6D-4447-9777-DC7E0A677D8E}" type="presParOf" srcId="{589BD316-D349-4BAD-9D8C-BB7A8D87CD4D}" destId="{9C6FB4E3-4248-498B-ADD2-4DFE62F516EE}" srcOrd="2" destOrd="0" presId="urn:microsoft.com/office/officeart/2005/8/layout/default"/>
    <dgm:cxn modelId="{71048937-77F6-46DE-B22B-CAAEA7D0424F}" type="presParOf" srcId="{589BD316-D349-4BAD-9D8C-BB7A8D87CD4D}" destId="{17804A6D-6577-4EB9-8A5B-188BA898E713}" srcOrd="3" destOrd="0" presId="urn:microsoft.com/office/officeart/2005/8/layout/default"/>
    <dgm:cxn modelId="{7DD5BAAB-CB96-41B9-9C4B-B890D0924F02}" type="presParOf" srcId="{589BD316-D349-4BAD-9D8C-BB7A8D87CD4D}" destId="{9E938C98-F1D6-4F78-8C5C-0D87DDFE22F7}" srcOrd="4" destOrd="0" presId="urn:microsoft.com/office/officeart/2005/8/layout/default"/>
    <dgm:cxn modelId="{6883558E-CA87-4541-93BE-3872187C898F}" type="presParOf" srcId="{589BD316-D349-4BAD-9D8C-BB7A8D87CD4D}" destId="{3E7619B1-E95B-424F-86E1-81F9BC010C5E}" srcOrd="5" destOrd="0" presId="urn:microsoft.com/office/officeart/2005/8/layout/default"/>
    <dgm:cxn modelId="{26F76C54-585D-480C-A67A-D606F93AADA1}" type="presParOf" srcId="{589BD316-D349-4BAD-9D8C-BB7A8D87CD4D}" destId="{541C3273-45A5-4831-9178-3FB580522FCC}" srcOrd="6" destOrd="0" presId="urn:microsoft.com/office/officeart/2005/8/layout/default"/>
    <dgm:cxn modelId="{96BB50D6-04E9-48FA-B6C9-EED12EFCF6EA}" type="presParOf" srcId="{589BD316-D349-4BAD-9D8C-BB7A8D87CD4D}" destId="{3C426B70-704D-45CA-A1F4-CF03D1D9A03C}" srcOrd="7" destOrd="0" presId="urn:microsoft.com/office/officeart/2005/8/layout/default"/>
    <dgm:cxn modelId="{D03BC467-FA7B-4754-A40C-3B8A93AE1628}" type="presParOf" srcId="{589BD316-D349-4BAD-9D8C-BB7A8D87CD4D}" destId="{54CB9FA7-A39F-4CF3-9FE5-9A65122D787F}" srcOrd="8"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7F7FA0-E17B-4464-A60A-E0744B06BA5A}">
      <dsp:nvSpPr>
        <dsp:cNvPr id="0" name=""/>
        <dsp:cNvSpPr/>
      </dsp:nvSpPr>
      <dsp:spPr>
        <a:xfrm>
          <a:off x="177105" y="1546"/>
          <a:ext cx="2327671" cy="1396603"/>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b="1" kern="1200"/>
            <a:t>Sequential Data Processing</a:t>
          </a:r>
          <a:endParaRPr lang="en-US" sz="2300" kern="1200"/>
        </a:p>
      </dsp:txBody>
      <dsp:txXfrm>
        <a:off x="177105" y="1546"/>
        <a:ext cx="2327671" cy="1396603"/>
      </dsp:txXfrm>
    </dsp:sp>
    <dsp:sp modelId="{9C6FB4E3-4248-498B-ADD2-4DFE62F516EE}">
      <dsp:nvSpPr>
        <dsp:cNvPr id="0" name=""/>
        <dsp:cNvSpPr/>
      </dsp:nvSpPr>
      <dsp:spPr>
        <a:xfrm>
          <a:off x="2737544" y="1546"/>
          <a:ext cx="2327671" cy="1396603"/>
        </a:xfrm>
        <a:prstGeom prst="rect">
          <a:avLst/>
        </a:prstGeom>
        <a:solidFill>
          <a:schemeClr val="accent5">
            <a:hueOff val="-1689636"/>
            <a:satOff val="-4355"/>
            <a:lumOff val="-294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b="1" kern="1200"/>
            <a:t>Ability to Capture Temporal Dependencies</a:t>
          </a:r>
          <a:endParaRPr lang="en-US" sz="2300" kern="1200"/>
        </a:p>
      </dsp:txBody>
      <dsp:txXfrm>
        <a:off x="2737544" y="1546"/>
        <a:ext cx="2327671" cy="1396603"/>
      </dsp:txXfrm>
    </dsp:sp>
    <dsp:sp modelId="{9E938C98-F1D6-4F78-8C5C-0D87DDFE22F7}">
      <dsp:nvSpPr>
        <dsp:cNvPr id="0" name=""/>
        <dsp:cNvSpPr/>
      </dsp:nvSpPr>
      <dsp:spPr>
        <a:xfrm>
          <a:off x="5297983" y="1546"/>
          <a:ext cx="2327671" cy="1396603"/>
        </a:xfrm>
        <a:prstGeom prst="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b="1" kern="1200"/>
            <a:t>Learning from Past Data</a:t>
          </a:r>
          <a:endParaRPr lang="en-US" sz="2300" kern="1200"/>
        </a:p>
      </dsp:txBody>
      <dsp:txXfrm>
        <a:off x="5297983" y="1546"/>
        <a:ext cx="2327671" cy="1396603"/>
      </dsp:txXfrm>
    </dsp:sp>
    <dsp:sp modelId="{541C3273-45A5-4831-9178-3FB580522FCC}">
      <dsp:nvSpPr>
        <dsp:cNvPr id="0" name=""/>
        <dsp:cNvSpPr/>
      </dsp:nvSpPr>
      <dsp:spPr>
        <a:xfrm>
          <a:off x="7858422" y="1546"/>
          <a:ext cx="2327671" cy="1396603"/>
        </a:xfrm>
        <a:prstGeom prst="rect">
          <a:avLst/>
        </a:prstGeom>
        <a:solidFill>
          <a:schemeClr val="accent5">
            <a:hueOff val="-5068907"/>
            <a:satOff val="-13064"/>
            <a:lumOff val="-882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b="1" kern="1200"/>
            <a:t>Versatility with Variants (LSTM, GRU)</a:t>
          </a:r>
          <a:endParaRPr lang="en-US" sz="2300" kern="1200"/>
        </a:p>
      </dsp:txBody>
      <dsp:txXfrm>
        <a:off x="7858422" y="1546"/>
        <a:ext cx="2327671" cy="1396603"/>
      </dsp:txXfrm>
    </dsp:sp>
    <dsp:sp modelId="{54CB9FA7-A39F-4CF3-9FE5-9A65122D787F}">
      <dsp:nvSpPr>
        <dsp:cNvPr id="0" name=""/>
        <dsp:cNvSpPr/>
      </dsp:nvSpPr>
      <dsp:spPr>
        <a:xfrm>
          <a:off x="4017764" y="1630917"/>
          <a:ext cx="2327671" cy="1396603"/>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b="1" kern="1200"/>
            <a:t>Proven Success in Music Generation</a:t>
          </a:r>
          <a:endParaRPr lang="en-US" sz="2300" kern="1200"/>
        </a:p>
      </dsp:txBody>
      <dsp:txXfrm>
        <a:off x="4017764" y="1630917"/>
        <a:ext cx="2327671" cy="1396603"/>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E7F456E-01A6-4013-ACA5-F5492591A24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484983A3-9B9B-4D61-97C9-B9E239A3159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56F32FC-4BD9-442A-A8C6-51598C909FE3}" type="datetimeFigureOut">
              <a:rPr lang="en-US" smtClean="0"/>
              <a:t>8/11/2024</a:t>
            </a:fld>
            <a:endParaRPr lang="en-US" dirty="0"/>
          </a:p>
        </p:txBody>
      </p:sp>
      <p:sp>
        <p:nvSpPr>
          <p:cNvPr id="4" name="Footer Placeholder 3">
            <a:extLst>
              <a:ext uri="{FF2B5EF4-FFF2-40B4-BE49-F238E27FC236}">
                <a16:creationId xmlns:a16="http://schemas.microsoft.com/office/drawing/2014/main" id="{5EEABE74-7A97-4D17-8390-42ADD25C33C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B42C1DBD-1052-425E-BF3C-983304BED5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8EEFA9E-C190-4F5C-8394-BD5F1CD55C02}" type="slidenum">
              <a:rPr lang="en-US" smtClean="0"/>
              <a:t>‹#›</a:t>
            </a:fld>
            <a:endParaRPr lang="en-US" dirty="0"/>
          </a:p>
        </p:txBody>
      </p:sp>
    </p:spTree>
    <p:extLst>
      <p:ext uri="{BB962C8B-B14F-4D97-AF65-F5344CB8AC3E}">
        <p14:creationId xmlns:p14="http://schemas.microsoft.com/office/powerpoint/2010/main" val="232480191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6371FA-A98D-41E8-93F4-09945841298A}" type="datetimeFigureOut">
              <a:rPr lang="en-US" smtClean="0"/>
              <a:t>8/11/2024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289C57-55D7-40A4-A101-E74FAC7A092B}" type="slidenum">
              <a:rPr lang="en-US" smtClean="0"/>
              <a:t>‹#›</a:t>
            </a:fld>
            <a:endParaRPr lang="en-US" dirty="0"/>
          </a:p>
        </p:txBody>
      </p:sp>
    </p:spTree>
    <p:extLst>
      <p:ext uri="{BB962C8B-B14F-4D97-AF65-F5344CB8AC3E}">
        <p14:creationId xmlns:p14="http://schemas.microsoft.com/office/powerpoint/2010/main" val="28399023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Good afternoon, everyone.</a:t>
            </a:r>
          </a:p>
          <a:p>
            <a:r>
              <a:rPr lang="en-US" dirty="0"/>
              <a:t>My name is Ananya Shankar Chittoor, and today I will be presenting my project on 'Key Consistent Tune Generation using Sequence Modelling.'</a:t>
            </a:r>
          </a:p>
          <a:p>
            <a:r>
              <a:rPr lang="en-US" dirty="0"/>
              <a:t>This project explores how sequence modelling, a form of deep learning, can be applied to generate melodies that maintain a consistent key throughout.</a:t>
            </a:r>
          </a:p>
          <a:p>
            <a:endParaRPr lang="en-US" dirty="0"/>
          </a:p>
          <a:p>
            <a:r>
              <a:rPr lang="en-US" dirty="0"/>
              <a:t>The goal was to create a model capable of generating melodies that are not only musically coherent but also key-consistent, which is a significant challenge in computational music generation. So, let's dive into the details and see how sequence modelling can be harnessed to create music!</a:t>
            </a:r>
          </a:p>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1</a:t>
            </a:fld>
            <a:endParaRPr lang="en-US" dirty="0"/>
          </a:p>
        </p:txBody>
      </p:sp>
    </p:spTree>
    <p:extLst>
      <p:ext uri="{BB962C8B-B14F-4D97-AF65-F5344CB8AC3E}">
        <p14:creationId xmlns:p14="http://schemas.microsoft.com/office/powerpoint/2010/main" val="17781288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GRU</a:t>
            </a:r>
            <a:r>
              <a:rPr lang="en-US" dirty="0"/>
              <a:t>: Appears to have the best balance between training and validation performance, suggesting it generalizes better to unseen data.</a:t>
            </a:r>
          </a:p>
          <a:p>
            <a:r>
              <a:rPr lang="en-US" b="1" dirty="0"/>
              <a:t>LSTM</a:t>
            </a:r>
            <a:r>
              <a:rPr lang="en-US" dirty="0"/>
              <a:t>: Strong training performance but slightly less stable on validation data compared to GRU.</a:t>
            </a:r>
          </a:p>
          <a:p>
            <a:r>
              <a:rPr lang="en-US" b="1" dirty="0"/>
              <a:t>Vanilla RNN</a:t>
            </a:r>
            <a:r>
              <a:rPr lang="en-US" dirty="0"/>
              <a:t>: Shows weaker overall performance in both training and validation.</a:t>
            </a:r>
            <a:br>
              <a:rPr lang="en-US" dirty="0"/>
            </a:br>
            <a:br>
              <a:rPr lang="en-US" dirty="0"/>
            </a:br>
            <a:r>
              <a:rPr lang="en-US" dirty="0"/>
              <a:t>Point out that in the first diagram, the training loss consistently decreases, indicating effective learning. However, the validation loss plateaus and shows some variability, which suggests potential overfitting.</a:t>
            </a:r>
          </a:p>
          <a:p>
            <a:endParaRPr lang="en-US" dirty="0"/>
          </a:p>
          <a:p>
            <a:r>
              <a:rPr lang="en-US" dirty="0"/>
              <a:t>In the GRU, both training and validation accuracies improve in parallel, with the validation accuracy curve being smoother and more consistent,</a:t>
            </a:r>
            <a:endParaRPr lang="en-CA" dirty="0"/>
          </a:p>
        </p:txBody>
      </p:sp>
      <p:sp>
        <p:nvSpPr>
          <p:cNvPr id="4" name="Slide Number Placeholder 3"/>
          <p:cNvSpPr>
            <a:spLocks noGrp="1"/>
          </p:cNvSpPr>
          <p:nvPr>
            <p:ph type="sldNum" sz="quarter" idx="5"/>
          </p:nvPr>
        </p:nvSpPr>
        <p:spPr/>
        <p:txBody>
          <a:bodyPr/>
          <a:lstStyle/>
          <a:p>
            <a:fld id="{22289C57-55D7-40A4-A101-E74FAC7A092B}" type="slidenum">
              <a:rPr lang="en-US" smtClean="0"/>
              <a:t>15</a:t>
            </a:fld>
            <a:endParaRPr lang="en-US" dirty="0"/>
          </a:p>
        </p:txBody>
      </p:sp>
    </p:spTree>
    <p:extLst>
      <p:ext uri="{BB962C8B-B14F-4D97-AF65-F5344CB8AC3E}">
        <p14:creationId xmlns:p14="http://schemas.microsoft.com/office/powerpoint/2010/main" val="1702617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22289C57-55D7-40A4-A101-E74FAC7A092B}" type="slidenum">
              <a:rPr lang="en-US" smtClean="0"/>
              <a:t>16</a:t>
            </a:fld>
            <a:endParaRPr lang="en-US" dirty="0"/>
          </a:p>
        </p:txBody>
      </p:sp>
    </p:spTree>
    <p:extLst>
      <p:ext uri="{BB962C8B-B14F-4D97-AF65-F5344CB8AC3E}">
        <p14:creationId xmlns:p14="http://schemas.microsoft.com/office/powerpoint/2010/main" val="31859411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None/>
            </a:pPr>
            <a:r>
              <a:rPr lang="en-US" b="0" dirty="0"/>
              <a:t> </a:t>
            </a:r>
            <a:r>
              <a:rPr lang="en-US" dirty="0"/>
              <a:t>Music is a sequence of notes, and RNNs are specifically designed to handle </a:t>
            </a:r>
            <a:r>
              <a:rPr lang="en-US" b="1" dirty="0"/>
              <a:t>sequential</a:t>
            </a:r>
            <a:r>
              <a:rPr lang="en-US" dirty="0"/>
              <a:t> data, making them an ideal choice for music generation.</a:t>
            </a:r>
          </a:p>
          <a:p>
            <a:pPr>
              <a:buFont typeface="Arial" panose="020B0604020202020204" pitchFamily="34" charset="0"/>
              <a:buChar char="•"/>
            </a:pPr>
            <a:r>
              <a:rPr lang="en-US" dirty="0"/>
              <a:t>Remember if you forget temporal = dependency between past and future </a:t>
            </a:r>
            <a:r>
              <a:rPr lang="en-US" dirty="0" err="1"/>
              <a:t>i.e</a:t>
            </a:r>
            <a:r>
              <a:rPr lang="en-US" dirty="0"/>
              <a:t> past has effect on future data</a:t>
            </a:r>
          </a:p>
          <a:p>
            <a:pPr>
              <a:buFont typeface="Arial" panose="020B0604020202020204" pitchFamily="34" charset="0"/>
              <a:buChar char="•"/>
            </a:pPr>
            <a:r>
              <a:rPr lang="en-US" dirty="0"/>
              <a:t>RNNs utilize their internal state (memory) to process sequences, allowing them to learn from previous notes and predict future notes effectively.</a:t>
            </a:r>
          </a:p>
          <a:p>
            <a:pPr>
              <a:buFont typeface="Arial" panose="020B0604020202020204" pitchFamily="34" charset="0"/>
              <a:buChar char="•"/>
            </a:pPr>
            <a:r>
              <a:rPr lang="en-US" dirty="0"/>
              <a:t>RNNs, especially their variants like LSTM and GRU, are capable of handling </a:t>
            </a:r>
            <a:r>
              <a:rPr lang="en-US" b="1" dirty="0"/>
              <a:t>long-term dependencies</a:t>
            </a:r>
            <a:r>
              <a:rPr lang="en-US" dirty="0"/>
              <a:t>, overcoming issues like the vanishing gradient problem seen in traditional RNNs.</a:t>
            </a:r>
          </a:p>
          <a:p>
            <a:pPr>
              <a:buFont typeface="Arial" panose="020B0604020202020204" pitchFamily="34" charset="0"/>
              <a:buChar char="•"/>
            </a:pPr>
            <a:r>
              <a:rPr lang="en-US" dirty="0"/>
              <a:t>RNN-based models have been successfully used in previous music generation tasks, providing a strong foundation for further exploration and innovation.</a:t>
            </a:r>
          </a:p>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2</a:t>
            </a:fld>
            <a:endParaRPr lang="en-US" dirty="0"/>
          </a:p>
        </p:txBody>
      </p:sp>
    </p:spTree>
    <p:extLst>
      <p:ext uri="{BB962C8B-B14F-4D97-AF65-F5344CB8AC3E}">
        <p14:creationId xmlns:p14="http://schemas.microsoft.com/office/powerpoint/2010/main" val="21825226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Get Kern files only</a:t>
            </a:r>
          </a:p>
          <a:p>
            <a:pPr marL="228600" indent="-228600">
              <a:buAutoNum type="arabicPeriod"/>
            </a:pPr>
            <a:r>
              <a:rPr lang="en-US" dirty="0"/>
              <a:t>Remove acceptable duration</a:t>
            </a:r>
          </a:p>
          <a:p>
            <a:pPr marL="228600" indent="-228600">
              <a:buAutoNum type="arabicPeriod"/>
            </a:pPr>
            <a:r>
              <a:rPr lang="en-US" dirty="0"/>
              <a:t>Make it converted to same Key – C Major and A minor</a:t>
            </a:r>
          </a:p>
          <a:p>
            <a:pPr marL="228600" indent="-228600">
              <a:buAutoNum type="arabicPeriod"/>
            </a:pPr>
            <a:r>
              <a:rPr lang="en-US" dirty="0"/>
              <a:t>Create dictionary</a:t>
            </a:r>
          </a:p>
          <a:p>
            <a:pPr marL="228600" indent="-228600">
              <a:buAutoNum type="arabicPeriod"/>
            </a:pPr>
            <a:r>
              <a:rPr lang="en-US" dirty="0"/>
              <a:t>Based on the dictionary we create integer mapping</a:t>
            </a:r>
          </a:p>
          <a:p>
            <a:pPr marL="228600" indent="-228600">
              <a:buAutoNum type="arabicPeriod"/>
            </a:pPr>
            <a:r>
              <a:rPr lang="en-US" dirty="0"/>
              <a:t>One hot encode</a:t>
            </a:r>
          </a:p>
          <a:p>
            <a:pPr marL="228600" indent="-228600">
              <a:buAutoNum type="arabicPeriod"/>
            </a:pPr>
            <a:r>
              <a:rPr lang="en-US" dirty="0"/>
              <a:t>Sliding window approach</a:t>
            </a:r>
          </a:p>
          <a:p>
            <a:pPr marL="228600" indent="-228600">
              <a:buAutoNum type="arabicPeriod"/>
            </a:pPr>
            <a:r>
              <a:rPr lang="en-US" dirty="0"/>
              <a:t>Inputs and targets with inputs and classes</a:t>
            </a:r>
          </a:p>
          <a:p>
            <a:pPr marL="228600" indent="-228600">
              <a:buAutoNum type="arabicPeriod"/>
            </a:pPr>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5</a:t>
            </a:fld>
            <a:endParaRPr lang="en-US" dirty="0"/>
          </a:p>
        </p:txBody>
      </p:sp>
    </p:spTree>
    <p:extLst>
      <p:ext uri="{BB962C8B-B14F-4D97-AF65-F5344CB8AC3E}">
        <p14:creationId xmlns:p14="http://schemas.microsoft.com/office/powerpoint/2010/main" val="20661440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6</a:t>
            </a:fld>
            <a:endParaRPr lang="en-US" dirty="0"/>
          </a:p>
        </p:txBody>
      </p:sp>
    </p:spTree>
    <p:extLst>
      <p:ext uri="{BB962C8B-B14F-4D97-AF65-F5344CB8AC3E}">
        <p14:creationId xmlns:p14="http://schemas.microsoft.com/office/powerpoint/2010/main" val="10253268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pPr>
              <a:buFont typeface="+mj-lt"/>
              <a:buAutoNum type="arabicPeriod"/>
            </a:pPr>
            <a:r>
              <a:rPr lang="en-US" b="1" dirty="0"/>
              <a:t>Input </a:t>
            </a:r>
            <a:r>
              <a:rPr lang="en-US" b="1" dirty="0" err="1"/>
              <a:t>Layer:</a:t>
            </a:r>
            <a:r>
              <a:rPr lang="en-US" dirty="0" err="1"/>
              <a:t>This</a:t>
            </a:r>
            <a:r>
              <a:rPr lang="en-US" dirty="0"/>
              <a:t> means the model expects a sequence of data where the length of the sequence is variable (None), and each element in the sequence has a dimension of </a:t>
            </a:r>
            <a:r>
              <a:rPr lang="en-US" dirty="0" err="1"/>
              <a:t>output_units</a:t>
            </a:r>
            <a:r>
              <a:rPr lang="en-US" dirty="0"/>
              <a:t>.</a:t>
            </a:r>
          </a:p>
          <a:p>
            <a:pPr>
              <a:buFont typeface="+mj-lt"/>
              <a:buAutoNum type="arabicPeriod"/>
            </a:pPr>
            <a:r>
              <a:rPr lang="en-US" b="1" dirty="0"/>
              <a:t>RNN Layer:</a:t>
            </a:r>
            <a:endParaRPr lang="en-US" dirty="0"/>
          </a:p>
          <a:p>
            <a:pPr marL="742950" lvl="1" indent="-285750">
              <a:buFont typeface="+mj-lt"/>
              <a:buAutoNum type="arabicPeriod"/>
            </a:pPr>
            <a:r>
              <a:rPr lang="en-US" b="1" dirty="0"/>
              <a:t>Type:</a:t>
            </a:r>
            <a:r>
              <a:rPr lang="en-US" dirty="0"/>
              <a:t> This layer is a </a:t>
            </a:r>
            <a:r>
              <a:rPr lang="en-US" dirty="0" err="1"/>
              <a:t>SimpleRNN</a:t>
            </a:r>
            <a:r>
              <a:rPr lang="en-US" dirty="0"/>
              <a:t>, which is a type of Recurrent Neural Network (RNN) that processes sequences of data.</a:t>
            </a:r>
          </a:p>
          <a:p>
            <a:pPr marL="742950" lvl="1" indent="-285750">
              <a:buFont typeface="+mj-lt"/>
              <a:buAutoNum type="arabicPeriod"/>
            </a:pPr>
            <a:r>
              <a:rPr lang="en-US" b="1" dirty="0"/>
              <a:t>Units:</a:t>
            </a:r>
            <a:r>
              <a:rPr lang="en-US" dirty="0"/>
              <a:t> The RNN layer has 256 units, which determines the dimensionality of the output space of the RNN.</a:t>
            </a:r>
          </a:p>
          <a:p>
            <a:pPr marL="742950" lvl="1" indent="-285750">
              <a:buFont typeface="+mj-lt"/>
              <a:buAutoNum type="arabicPeriod"/>
            </a:pPr>
            <a:r>
              <a:rPr lang="en-US" b="1" dirty="0"/>
              <a:t>Dropout:</a:t>
            </a:r>
            <a:r>
              <a:rPr lang="en-US" dirty="0"/>
              <a:t> A dropout rate of 0.2 is applied to this layer, which means that 20% of the units are randomly dropped out during training to prevent overfitting.</a:t>
            </a:r>
          </a:p>
          <a:p>
            <a:pPr>
              <a:buFont typeface="+mj-lt"/>
              <a:buAutoNum type="arabicPeriod"/>
            </a:pPr>
            <a:r>
              <a:rPr lang="en-US" b="1" dirty="0"/>
              <a:t>Dense Layer:</a:t>
            </a:r>
            <a:endParaRPr lang="en-US" dirty="0"/>
          </a:p>
          <a:p>
            <a:pPr marL="742950" lvl="1" indent="-285750">
              <a:buFont typeface="+mj-lt"/>
              <a:buAutoNum type="arabicPeriod"/>
            </a:pPr>
            <a:r>
              <a:rPr lang="en-US" b="1" dirty="0"/>
              <a:t>Units:</a:t>
            </a:r>
            <a:r>
              <a:rPr lang="en-US" dirty="0"/>
              <a:t> The dense (fully connected) layer has a number of units corresponding to the number of output classes. </a:t>
            </a:r>
          </a:p>
          <a:p>
            <a:pPr marL="742950" lvl="1" indent="-285750">
              <a:buFont typeface="+mj-lt"/>
              <a:buAutoNum type="arabicPeriod"/>
            </a:pPr>
            <a:endParaRPr lang="en-US" b="1" dirty="0"/>
          </a:p>
          <a:p>
            <a:pPr marL="742950" lvl="1" indent="-285750">
              <a:buFont typeface="+mj-lt"/>
              <a:buAutoNum type="arabicPeriod"/>
            </a:pPr>
            <a:r>
              <a:rPr lang="en-US" b="1" dirty="0"/>
              <a:t>Activation:</a:t>
            </a:r>
            <a:r>
              <a:rPr lang="en-US" dirty="0"/>
              <a:t> The activation function used is </a:t>
            </a:r>
            <a:r>
              <a:rPr lang="en-US" dirty="0" err="1"/>
              <a:t>softmax</a:t>
            </a:r>
            <a:r>
              <a:rPr lang="en-US" dirty="0"/>
              <a:t>, which is commonly used in the output layer for multi-class classification problems. It converts the outputs into probabilities.</a:t>
            </a:r>
          </a:p>
          <a:p>
            <a:pPr>
              <a:buFont typeface="+mj-lt"/>
              <a:buAutoNum type="arabicPeriod"/>
            </a:pPr>
            <a:r>
              <a:rPr lang="en-US" b="1" dirty="0"/>
              <a:t>Hyperparameters:</a:t>
            </a:r>
            <a:endParaRPr lang="en-US" dirty="0"/>
          </a:p>
          <a:p>
            <a:pPr marL="742950" lvl="1" indent="-285750">
              <a:buFont typeface="+mj-lt"/>
              <a:buAutoNum type="arabicPeriod"/>
            </a:pPr>
            <a:r>
              <a:rPr lang="en-US" b="1" dirty="0"/>
              <a:t>Loss Function:</a:t>
            </a:r>
            <a:r>
              <a:rPr lang="en-US" dirty="0"/>
              <a:t> The model uses </a:t>
            </a:r>
            <a:r>
              <a:rPr lang="en-US" dirty="0" err="1"/>
              <a:t>sparse_categorical_crossentropy</a:t>
            </a:r>
            <a:r>
              <a:rPr lang="en-US" dirty="0"/>
              <a:t> as the loss function, which is appropriate for multi-class classification when the target labels are integers.</a:t>
            </a:r>
          </a:p>
          <a:p>
            <a:pPr marL="742950" lvl="1" indent="-285750">
              <a:buFont typeface="+mj-lt"/>
              <a:buAutoNum type="arabicPeriod"/>
            </a:pPr>
            <a:r>
              <a:rPr lang="en-US" b="1" dirty="0"/>
              <a:t>Optimizer:</a:t>
            </a:r>
            <a:r>
              <a:rPr lang="en-US" dirty="0"/>
              <a:t> The model is optimized using the Adam optimizer, which is an adaptive learning rate optimization algorithm.</a:t>
            </a:r>
          </a:p>
          <a:p>
            <a:pPr marL="742950" lvl="1" indent="-285750">
              <a:buFont typeface="+mj-lt"/>
              <a:buAutoNum type="arabicPeriod"/>
            </a:pPr>
            <a:r>
              <a:rPr lang="en-US" b="1" dirty="0"/>
              <a:t>Epochs:</a:t>
            </a:r>
            <a:r>
              <a:rPr lang="en-US" dirty="0"/>
              <a:t> The model is trained for 20 epochs, meaning the entire dataset will be passed through the network 20 times.</a:t>
            </a:r>
          </a:p>
          <a:p>
            <a:pPr marL="742950" lvl="1" indent="-285750">
              <a:buFont typeface="+mj-lt"/>
              <a:buAutoNum type="arabicPeriod"/>
            </a:pPr>
            <a:r>
              <a:rPr lang="en-US" b="1" dirty="0"/>
              <a:t>Batch Size:</a:t>
            </a:r>
            <a:r>
              <a:rPr lang="en-US" dirty="0"/>
              <a:t> The batch size is set to 64, meaning the model processes 64 samples of data at a time before updating the weights.</a:t>
            </a:r>
          </a:p>
          <a:p>
            <a:endParaRPr lang="en-CA" dirty="0"/>
          </a:p>
        </p:txBody>
      </p:sp>
      <p:sp>
        <p:nvSpPr>
          <p:cNvPr id="4" name="Slide Number Placeholder 3"/>
          <p:cNvSpPr>
            <a:spLocks noGrp="1"/>
          </p:cNvSpPr>
          <p:nvPr>
            <p:ph type="sldNum" sz="quarter" idx="5"/>
          </p:nvPr>
        </p:nvSpPr>
        <p:spPr/>
        <p:txBody>
          <a:bodyPr/>
          <a:lstStyle/>
          <a:p>
            <a:fld id="{22289C57-55D7-40A4-A101-E74FAC7A092B}" type="slidenum">
              <a:rPr lang="en-US" smtClean="0"/>
              <a:t>7</a:t>
            </a:fld>
            <a:endParaRPr lang="en-US" dirty="0"/>
          </a:p>
        </p:txBody>
      </p:sp>
    </p:spTree>
    <p:extLst>
      <p:ext uri="{BB962C8B-B14F-4D97-AF65-F5344CB8AC3E}">
        <p14:creationId xmlns:p14="http://schemas.microsoft.com/office/powerpoint/2010/main" val="18292846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en-US" b="1" dirty="0"/>
              <a:t>Training Accuracy:</a:t>
            </a:r>
            <a:endParaRPr lang="en-US" dirty="0"/>
          </a:p>
          <a:p>
            <a:pPr marL="742950" lvl="1" indent="-285750">
              <a:buFont typeface="Arial" panose="020B0604020202020204" pitchFamily="34" charset="0"/>
              <a:buChar char="•"/>
            </a:pPr>
            <a:r>
              <a:rPr lang="en-US" dirty="0"/>
              <a:t>The training accuracy steadily improves over the epochs, starting from around 0.77 and reaching approximately 0.83 by the 18th epoch. This indicates that the model is effectively learning from the training data.</a:t>
            </a:r>
          </a:p>
          <a:p>
            <a:pPr>
              <a:buFont typeface="Arial" panose="020B0604020202020204" pitchFamily="34" charset="0"/>
              <a:buChar char="•"/>
            </a:pPr>
            <a:r>
              <a:rPr lang="en-US" b="1" dirty="0"/>
              <a:t>Validation Accuracy:</a:t>
            </a:r>
            <a:endParaRPr lang="en-US" dirty="0"/>
          </a:p>
          <a:p>
            <a:pPr marL="742950" lvl="1" indent="-285750">
              <a:buFont typeface="Arial" panose="020B0604020202020204" pitchFamily="34" charset="0"/>
              <a:buChar char="•"/>
            </a:pPr>
            <a:r>
              <a:rPr lang="en-US" dirty="0"/>
              <a:t>The validation accuracy follows a similar upward trend, starting slightly above the training accuracy and stabilizing around 0.82. This suggests that the model generalizes well to unseen data, though the gap between training and validation accuracy remains small.</a:t>
            </a:r>
          </a:p>
          <a:p>
            <a:pPr>
              <a:buFont typeface="Arial" panose="020B0604020202020204" pitchFamily="34" charset="0"/>
              <a:buChar char="•"/>
            </a:pPr>
            <a:r>
              <a:rPr lang="en-US" b="1" dirty="0"/>
              <a:t>Training Loss:</a:t>
            </a:r>
            <a:endParaRPr lang="en-US" dirty="0"/>
          </a:p>
          <a:p>
            <a:pPr marL="742950" lvl="1" indent="-285750">
              <a:buFont typeface="Arial" panose="020B0604020202020204" pitchFamily="34" charset="0"/>
              <a:buChar char="•"/>
            </a:pPr>
            <a:r>
              <a:rPr lang="en-US" dirty="0"/>
              <a:t>The training loss decreases consistently throughout the training process, indicating that the model is becoming more confident in its predictions. It starts from a high value close to 0.90 and drops to around 0.50.</a:t>
            </a:r>
          </a:p>
          <a:p>
            <a:pPr>
              <a:buFont typeface="Arial" panose="020B0604020202020204" pitchFamily="34" charset="0"/>
              <a:buChar char="•"/>
            </a:pPr>
            <a:r>
              <a:rPr lang="en-US" b="1" dirty="0"/>
              <a:t>Validation Loss:</a:t>
            </a:r>
            <a:endParaRPr lang="en-US" dirty="0"/>
          </a:p>
          <a:p>
            <a:pPr marL="742950" lvl="1" indent="-285750">
              <a:buFont typeface="Arial" panose="020B0604020202020204" pitchFamily="34" charset="0"/>
              <a:buChar char="•"/>
            </a:pPr>
            <a:r>
              <a:rPr lang="en-US" dirty="0"/>
              <a:t>The validation loss also shows a downward trend, similar to the training loss, but with a slightly higher final value, stabilizing around 0.55. This is typical as the model converges and fine-tunes its weights.</a:t>
            </a:r>
          </a:p>
          <a:p>
            <a:r>
              <a:rPr lang="en-US" b="1" dirty="0"/>
              <a:t>Conclusion:</a:t>
            </a:r>
          </a:p>
          <a:p>
            <a:pPr>
              <a:buFont typeface="Arial" panose="020B0604020202020204" pitchFamily="34" charset="0"/>
              <a:buChar char="•"/>
            </a:pPr>
            <a:r>
              <a:rPr lang="en-US" b="1" dirty="0"/>
              <a:t>Overall Model Performance:</a:t>
            </a:r>
            <a:endParaRPr lang="en-US" dirty="0"/>
          </a:p>
          <a:p>
            <a:pPr marL="742950" lvl="1" indent="-285750">
              <a:buFont typeface="Arial" panose="020B0604020202020204" pitchFamily="34" charset="0"/>
              <a:buChar char="•"/>
            </a:pPr>
            <a:r>
              <a:rPr lang="en-US" dirty="0"/>
              <a:t>The Vanilla RNN model shows good learning capability with a stable convergence pattern. The slight difference between training and validation metrics indicates minimal overfitting, making this model a decent baseline for the task.</a:t>
            </a:r>
          </a:p>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10</a:t>
            </a:fld>
            <a:endParaRPr lang="en-US" dirty="0"/>
          </a:p>
        </p:txBody>
      </p:sp>
    </p:spTree>
    <p:extLst>
      <p:ext uri="{BB962C8B-B14F-4D97-AF65-F5344CB8AC3E}">
        <p14:creationId xmlns:p14="http://schemas.microsoft.com/office/powerpoint/2010/main" val="2366593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b="1" dirty="0"/>
              <a:t>Slide Title: Results - Vanilla RNN</a:t>
            </a:r>
          </a:p>
          <a:p>
            <a:r>
              <a:rPr lang="en-US" b="1" dirty="0"/>
              <a:t>Performance Overview:</a:t>
            </a:r>
          </a:p>
          <a:p>
            <a:pPr>
              <a:buFont typeface="Arial" panose="020B0604020202020204" pitchFamily="34" charset="0"/>
              <a:buChar char="•"/>
            </a:pPr>
            <a:r>
              <a:rPr lang="en-US" b="1" dirty="0"/>
              <a:t>Training Accuracy:</a:t>
            </a:r>
            <a:endParaRPr lang="en-US" dirty="0"/>
          </a:p>
          <a:p>
            <a:pPr marL="742950" lvl="1" indent="-285750">
              <a:buFont typeface="Arial" panose="020B0604020202020204" pitchFamily="34" charset="0"/>
              <a:buChar char="•"/>
            </a:pPr>
            <a:r>
              <a:rPr lang="en-US" dirty="0"/>
              <a:t>The training accuracy steadily improves over the epochs, starting from around 0.77 and reaching approximately 0.83 by the 18th epoch. This indicates that the model is effectively learning from the training data.</a:t>
            </a:r>
          </a:p>
          <a:p>
            <a:pPr>
              <a:buFont typeface="Arial" panose="020B0604020202020204" pitchFamily="34" charset="0"/>
              <a:buChar char="•"/>
            </a:pPr>
            <a:r>
              <a:rPr lang="en-US" b="1" dirty="0"/>
              <a:t>Validation Accuracy:</a:t>
            </a:r>
            <a:endParaRPr lang="en-US" dirty="0"/>
          </a:p>
          <a:p>
            <a:pPr marL="742950" lvl="1" indent="-285750">
              <a:buFont typeface="Arial" panose="020B0604020202020204" pitchFamily="34" charset="0"/>
              <a:buChar char="•"/>
            </a:pPr>
            <a:r>
              <a:rPr lang="en-US" dirty="0"/>
              <a:t>The validation accuracy follows a similar upward trend, starting slightly above the training accuracy and stabilizing around 0.82. This suggests that the model generalizes well to unseen data, though the gap between training and validation accuracy remains small.</a:t>
            </a:r>
          </a:p>
          <a:p>
            <a:pPr>
              <a:buFont typeface="Arial" panose="020B0604020202020204" pitchFamily="34" charset="0"/>
              <a:buChar char="•"/>
            </a:pPr>
            <a:r>
              <a:rPr lang="en-US" b="1" dirty="0"/>
              <a:t>Training Loss:</a:t>
            </a:r>
            <a:endParaRPr lang="en-US" dirty="0"/>
          </a:p>
          <a:p>
            <a:pPr marL="742950" lvl="1" indent="-285750">
              <a:buFont typeface="Arial" panose="020B0604020202020204" pitchFamily="34" charset="0"/>
              <a:buChar char="•"/>
            </a:pPr>
            <a:r>
              <a:rPr lang="en-US" dirty="0"/>
              <a:t>The training loss decreases consistently throughout the training process, indicating that the model is becoming more confident in its predictions. It starts from a high value close to 0.90 and drops to around 0.50.</a:t>
            </a:r>
          </a:p>
          <a:p>
            <a:pPr>
              <a:buFont typeface="Arial" panose="020B0604020202020204" pitchFamily="34" charset="0"/>
              <a:buChar char="•"/>
            </a:pPr>
            <a:r>
              <a:rPr lang="en-US" b="1" dirty="0"/>
              <a:t>Validation Loss:</a:t>
            </a:r>
            <a:endParaRPr lang="en-US" dirty="0"/>
          </a:p>
          <a:p>
            <a:pPr marL="742950" lvl="1" indent="-285750">
              <a:buFont typeface="Arial" panose="020B0604020202020204" pitchFamily="34" charset="0"/>
              <a:buChar char="•"/>
            </a:pPr>
            <a:r>
              <a:rPr lang="en-US" dirty="0"/>
              <a:t>The validation loss also shows a downward trend, similar to the training loss, but with a slightly higher final value, stabilizing around 0.55. This is typical as the model converges and fine-tunes its weights.</a:t>
            </a:r>
          </a:p>
          <a:p>
            <a:r>
              <a:rPr lang="en-US" b="1" dirty="0"/>
              <a:t>Conclusion:</a:t>
            </a:r>
          </a:p>
          <a:p>
            <a:pPr>
              <a:buFont typeface="Arial" panose="020B0604020202020204" pitchFamily="34" charset="0"/>
              <a:buChar char="•"/>
            </a:pPr>
            <a:r>
              <a:rPr lang="en-US" b="1" dirty="0"/>
              <a:t>Overall Model Performance:</a:t>
            </a:r>
            <a:endParaRPr lang="en-US" dirty="0"/>
          </a:p>
          <a:p>
            <a:pPr marL="742950" lvl="1" indent="-285750">
              <a:buFont typeface="Arial" panose="020B0604020202020204" pitchFamily="34" charset="0"/>
              <a:buChar char="•"/>
            </a:pPr>
            <a:r>
              <a:rPr lang="en-US" dirty="0"/>
              <a:t>The Vanilla RNN model shows good learning capability with a stable convergence pattern. The slight difference between training and validation metrics indicates minimal overfitting, making this model a decent baseline for the task.</a:t>
            </a:r>
          </a:p>
          <a:p>
            <a:r>
              <a:rPr lang="en-US" b="1" dirty="0"/>
              <a:t>Visuals:</a:t>
            </a:r>
          </a:p>
          <a:p>
            <a:pPr>
              <a:buFont typeface="Arial" panose="020B0604020202020204" pitchFamily="34" charset="0"/>
              <a:buChar char="•"/>
            </a:pPr>
            <a:r>
              <a:rPr lang="en-US" b="1" dirty="0"/>
              <a:t>Graphs:</a:t>
            </a:r>
            <a:endParaRPr lang="en-US" dirty="0"/>
          </a:p>
          <a:p>
            <a:pPr marL="742950" lvl="1" indent="-285750">
              <a:buFont typeface="Arial" panose="020B0604020202020204" pitchFamily="34" charset="0"/>
              <a:buChar char="•"/>
            </a:pPr>
            <a:r>
              <a:rPr lang="en-US" b="1" dirty="0"/>
              <a:t>Accuracy Curve:</a:t>
            </a:r>
            <a:r>
              <a:rPr lang="en-US" dirty="0"/>
              <a:t> The graph illustrates the increasing trend in both training and validation accuracy, indicating effective learning.</a:t>
            </a:r>
          </a:p>
          <a:p>
            <a:pPr marL="742950" lvl="1" indent="-285750">
              <a:buFont typeface="Arial" panose="020B0604020202020204" pitchFamily="34" charset="0"/>
              <a:buChar char="•"/>
            </a:pPr>
            <a:r>
              <a:rPr lang="en-US" b="1" dirty="0"/>
              <a:t>Loss Curve:</a:t>
            </a:r>
            <a:r>
              <a:rPr lang="en-US" dirty="0"/>
              <a:t> The graph depicts the reduction in both training and validation loss, supporting the conclusion of a well-trained model.</a:t>
            </a:r>
          </a:p>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12</a:t>
            </a:fld>
            <a:endParaRPr lang="en-US" dirty="0"/>
          </a:p>
        </p:txBody>
      </p:sp>
    </p:spTree>
    <p:extLst>
      <p:ext uri="{BB962C8B-B14F-4D97-AF65-F5344CB8AC3E}">
        <p14:creationId xmlns:p14="http://schemas.microsoft.com/office/powerpoint/2010/main" val="19934224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22289C57-55D7-40A4-A101-E74FAC7A092B}" type="slidenum">
              <a:rPr lang="en-US" smtClean="0"/>
              <a:t>13</a:t>
            </a:fld>
            <a:endParaRPr lang="en-US" dirty="0"/>
          </a:p>
        </p:txBody>
      </p:sp>
    </p:spTree>
    <p:extLst>
      <p:ext uri="{BB962C8B-B14F-4D97-AF65-F5344CB8AC3E}">
        <p14:creationId xmlns:p14="http://schemas.microsoft.com/office/powerpoint/2010/main" val="16880989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b="1" dirty="0"/>
              <a:t>Slide Title: Results - Vanilla RNN</a:t>
            </a:r>
          </a:p>
          <a:p>
            <a:r>
              <a:rPr lang="en-US" b="1" dirty="0"/>
              <a:t>Performance Overview:</a:t>
            </a:r>
          </a:p>
          <a:p>
            <a:pPr>
              <a:buFont typeface="Arial" panose="020B0604020202020204" pitchFamily="34" charset="0"/>
              <a:buChar char="•"/>
            </a:pPr>
            <a:r>
              <a:rPr lang="en-US" b="1" dirty="0"/>
              <a:t>Training Accuracy:</a:t>
            </a:r>
            <a:endParaRPr lang="en-US" dirty="0"/>
          </a:p>
          <a:p>
            <a:pPr marL="742950" lvl="1" indent="-285750">
              <a:buFont typeface="Arial" panose="020B0604020202020204" pitchFamily="34" charset="0"/>
              <a:buChar char="•"/>
            </a:pPr>
            <a:r>
              <a:rPr lang="en-US" dirty="0"/>
              <a:t>The training accuracy steadily improves over the epochs, starting from around 0.77 and reaching approximately 0.83 by the 18th epoch. This indicates that the model is effectively learning from the training data.</a:t>
            </a:r>
          </a:p>
          <a:p>
            <a:pPr>
              <a:buFont typeface="Arial" panose="020B0604020202020204" pitchFamily="34" charset="0"/>
              <a:buChar char="•"/>
            </a:pPr>
            <a:r>
              <a:rPr lang="en-US" b="1" dirty="0"/>
              <a:t>Validation Accuracy:</a:t>
            </a:r>
            <a:endParaRPr lang="en-US" dirty="0"/>
          </a:p>
          <a:p>
            <a:pPr marL="742950" lvl="1" indent="-285750">
              <a:buFont typeface="Arial" panose="020B0604020202020204" pitchFamily="34" charset="0"/>
              <a:buChar char="•"/>
            </a:pPr>
            <a:r>
              <a:rPr lang="en-US" dirty="0"/>
              <a:t>The validation accuracy follows a similar upward trend, starting slightly above the training accuracy and stabilizing around 0.82. This suggests that the model generalizes well to unseen data, though the gap between training and validation accuracy remains small.</a:t>
            </a:r>
          </a:p>
          <a:p>
            <a:pPr>
              <a:buFont typeface="Arial" panose="020B0604020202020204" pitchFamily="34" charset="0"/>
              <a:buChar char="•"/>
            </a:pPr>
            <a:r>
              <a:rPr lang="en-US" b="1" dirty="0"/>
              <a:t>Training Loss:</a:t>
            </a:r>
            <a:endParaRPr lang="en-US" dirty="0"/>
          </a:p>
          <a:p>
            <a:pPr marL="742950" lvl="1" indent="-285750">
              <a:buFont typeface="Arial" panose="020B0604020202020204" pitchFamily="34" charset="0"/>
              <a:buChar char="•"/>
            </a:pPr>
            <a:r>
              <a:rPr lang="en-US" dirty="0"/>
              <a:t>The training loss decreases consistently throughout the training process, indicating that the model is becoming more confident in its predictions. It starts from a high value close to 0.90 and drops to around 0.50.</a:t>
            </a:r>
          </a:p>
          <a:p>
            <a:pPr>
              <a:buFont typeface="Arial" panose="020B0604020202020204" pitchFamily="34" charset="0"/>
              <a:buChar char="•"/>
            </a:pPr>
            <a:r>
              <a:rPr lang="en-US" b="1" dirty="0"/>
              <a:t>Validation Loss:</a:t>
            </a:r>
            <a:endParaRPr lang="en-US" dirty="0"/>
          </a:p>
          <a:p>
            <a:pPr marL="742950" lvl="1" indent="-285750">
              <a:buFont typeface="Arial" panose="020B0604020202020204" pitchFamily="34" charset="0"/>
              <a:buChar char="•"/>
            </a:pPr>
            <a:r>
              <a:rPr lang="en-US" dirty="0"/>
              <a:t>The validation loss also shows a downward trend, similar to the training loss, but with a slightly higher final value, stabilizing around 0.55. This is typical as the model converges and fine-tunes its weights.</a:t>
            </a:r>
          </a:p>
          <a:p>
            <a:r>
              <a:rPr lang="en-US" b="1" dirty="0"/>
              <a:t>Conclusion:</a:t>
            </a:r>
          </a:p>
          <a:p>
            <a:pPr>
              <a:buFont typeface="Arial" panose="020B0604020202020204" pitchFamily="34" charset="0"/>
              <a:buChar char="•"/>
            </a:pPr>
            <a:r>
              <a:rPr lang="en-US" b="1" dirty="0"/>
              <a:t>Overall Model Performance:</a:t>
            </a:r>
            <a:endParaRPr lang="en-US" dirty="0"/>
          </a:p>
          <a:p>
            <a:pPr marL="742950" lvl="1" indent="-285750">
              <a:buFont typeface="Arial" panose="020B0604020202020204" pitchFamily="34" charset="0"/>
              <a:buChar char="•"/>
            </a:pPr>
            <a:r>
              <a:rPr lang="en-US" dirty="0"/>
              <a:t>The Vanilla RNN model shows good learning capability with a stable convergence pattern. The slight difference between training and validation metrics indicates minimal overfitting, making this model a decent baseline for the task.</a:t>
            </a:r>
          </a:p>
          <a:p>
            <a:r>
              <a:rPr lang="en-US" b="1" dirty="0"/>
              <a:t>Visuals:</a:t>
            </a:r>
          </a:p>
          <a:p>
            <a:pPr>
              <a:buFont typeface="Arial" panose="020B0604020202020204" pitchFamily="34" charset="0"/>
              <a:buChar char="•"/>
            </a:pPr>
            <a:r>
              <a:rPr lang="en-US" b="1" dirty="0"/>
              <a:t>Graphs:</a:t>
            </a:r>
            <a:endParaRPr lang="en-US" dirty="0"/>
          </a:p>
          <a:p>
            <a:pPr marL="742950" lvl="1" indent="-285750">
              <a:buFont typeface="Arial" panose="020B0604020202020204" pitchFamily="34" charset="0"/>
              <a:buChar char="•"/>
            </a:pPr>
            <a:r>
              <a:rPr lang="en-US" b="1" dirty="0"/>
              <a:t>Accuracy Curve:</a:t>
            </a:r>
            <a:r>
              <a:rPr lang="en-US" dirty="0"/>
              <a:t> The graph illustrates the increasing trend in both training and validation accuracy, indicating effective learning.</a:t>
            </a:r>
          </a:p>
          <a:p>
            <a:pPr marL="742950" lvl="1" indent="-285750">
              <a:buFont typeface="Arial" panose="020B0604020202020204" pitchFamily="34" charset="0"/>
              <a:buChar char="•"/>
            </a:pPr>
            <a:r>
              <a:rPr lang="en-US" b="1" dirty="0"/>
              <a:t>Loss Curve:</a:t>
            </a:r>
            <a:r>
              <a:rPr lang="en-US" dirty="0"/>
              <a:t> The graph depicts the reduction in both training and validation loss, supporting the conclusion of a well-trained model.</a:t>
            </a:r>
          </a:p>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14</a:t>
            </a:fld>
            <a:endParaRPr lang="en-US" dirty="0"/>
          </a:p>
        </p:txBody>
      </p:sp>
    </p:spTree>
    <p:extLst>
      <p:ext uri="{BB962C8B-B14F-4D97-AF65-F5344CB8AC3E}">
        <p14:creationId xmlns:p14="http://schemas.microsoft.com/office/powerpoint/2010/main" val="27122136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A49DFD55-3C28-40EF-9E31-A92D2E4017FF}" type="slidenum">
              <a:rPr lang="en-US" smtClean="0"/>
              <a:t>‹#›</a:t>
            </a:fld>
            <a:endParaRPr lang="en-US" dirty="0"/>
          </a:p>
        </p:txBody>
      </p:sp>
    </p:spTree>
    <p:extLst>
      <p:ext uri="{BB962C8B-B14F-4D97-AF65-F5344CB8AC3E}">
        <p14:creationId xmlns:p14="http://schemas.microsoft.com/office/powerpoint/2010/main" val="2641629889"/>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A49DFD55-3C28-40EF-9E31-A92D2E4017FF}" type="slidenum">
              <a:rPr lang="en-US" smtClean="0"/>
              <a:t>‹#›</a:t>
            </a:fld>
            <a:endParaRPr lang="en-US" dirty="0"/>
          </a:p>
        </p:txBody>
      </p:sp>
    </p:spTree>
    <p:extLst>
      <p:ext uri="{BB962C8B-B14F-4D97-AF65-F5344CB8AC3E}">
        <p14:creationId xmlns:p14="http://schemas.microsoft.com/office/powerpoint/2010/main" val="636069525"/>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A49DFD55-3C28-40EF-9E31-A92D2E4017FF}" type="slidenum">
              <a:rPr lang="en-US" smtClean="0"/>
              <a:t>‹#›</a:t>
            </a:fld>
            <a:endParaRPr lang="en-US" dirty="0"/>
          </a:p>
        </p:txBody>
      </p:sp>
    </p:spTree>
    <p:extLst>
      <p:ext uri="{BB962C8B-B14F-4D97-AF65-F5344CB8AC3E}">
        <p14:creationId xmlns:p14="http://schemas.microsoft.com/office/powerpoint/2010/main" val="1087943956"/>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Summary">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3B2CC92D-F90A-CB67-4860-D6939AC29566}"/>
              </a:ext>
              <a:ext uri="{C183D7F6-B498-43B3-948B-1728B52AA6E4}">
                <adec:decorative xmlns:adec="http://schemas.microsoft.com/office/drawing/2017/decorative" val="1"/>
              </a:ext>
            </a:extLst>
          </p:cNvPr>
          <p:cNvCxnSpPr>
            <a:cxnSpLocks/>
          </p:cNvCxnSpPr>
          <p:nvPr userDrawn="1"/>
        </p:nvCxnSpPr>
        <p:spPr>
          <a:xfrm flipH="1" flipV="1">
            <a:off x="3094182" y="0"/>
            <a:ext cx="1745673" cy="389774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5476874" y="1671639"/>
            <a:ext cx="5884027" cy="1204912"/>
          </a:xfrm>
        </p:spPr>
        <p:txBody>
          <a:bodyPr anchor="b">
            <a:normAutofit/>
          </a:bodyPr>
          <a:lstStyle>
            <a:lvl1pPr>
              <a:defRPr lang="en-US" sz="2800" kern="1200" spc="150" baseline="0" dirty="0">
                <a:solidFill>
                  <a:schemeClr val="tx1"/>
                </a:solidFill>
                <a:latin typeface="+mj-lt"/>
                <a:ea typeface="+mj-ea"/>
                <a:cs typeface="+mj-cs"/>
              </a:defRPr>
            </a:lvl1pPr>
          </a:lstStyle>
          <a:p>
            <a:r>
              <a:rPr lang="en-US" dirty="0"/>
              <a:t>CLICK TO add title</a:t>
            </a:r>
          </a:p>
        </p:txBody>
      </p:sp>
      <p:sp>
        <p:nvSpPr>
          <p:cNvPr id="13" name="Picture Placeholder 12">
            <a:extLst>
              <a:ext uri="{FF2B5EF4-FFF2-40B4-BE49-F238E27FC236}">
                <a16:creationId xmlns:a16="http://schemas.microsoft.com/office/drawing/2014/main" id="{4C376638-5C5B-8E5B-0C26-8F63B98EA417}"/>
              </a:ext>
            </a:extLst>
          </p:cNvPr>
          <p:cNvSpPr>
            <a:spLocks noGrp="1"/>
          </p:cNvSpPr>
          <p:nvPr>
            <p:ph type="pic" sz="quarter" idx="13"/>
          </p:nvPr>
        </p:nvSpPr>
        <p:spPr>
          <a:xfrm>
            <a:off x="-28230" y="-9144"/>
            <a:ext cx="5481955" cy="6876288"/>
          </a:xfrm>
          <a:custGeom>
            <a:avLst/>
            <a:gdLst>
              <a:gd name="connsiteX0" fmla="*/ 0 w 5476875"/>
              <a:gd name="connsiteY0" fmla="*/ 0 h 6858000"/>
              <a:gd name="connsiteX1" fmla="*/ 5476875 w 5476875"/>
              <a:gd name="connsiteY1" fmla="*/ 0 h 6858000"/>
              <a:gd name="connsiteX2" fmla="*/ 5476875 w 5476875"/>
              <a:gd name="connsiteY2" fmla="*/ 6858000 h 6858000"/>
              <a:gd name="connsiteX3" fmla="*/ 0 w 5476875"/>
              <a:gd name="connsiteY3" fmla="*/ 6858000 h 6858000"/>
              <a:gd name="connsiteX4" fmla="*/ 0 w 5476875"/>
              <a:gd name="connsiteY4" fmla="*/ 0 h 6858000"/>
              <a:gd name="connsiteX0" fmla="*/ 0 w 5476875"/>
              <a:gd name="connsiteY0" fmla="*/ 0 h 6858000"/>
              <a:gd name="connsiteX1" fmla="*/ 2520315 w 5476875"/>
              <a:gd name="connsiteY1" fmla="*/ 0 h 6858000"/>
              <a:gd name="connsiteX2" fmla="*/ 5476875 w 5476875"/>
              <a:gd name="connsiteY2" fmla="*/ 6858000 h 6858000"/>
              <a:gd name="connsiteX3" fmla="*/ 0 w 5476875"/>
              <a:gd name="connsiteY3" fmla="*/ 6858000 h 6858000"/>
              <a:gd name="connsiteX4" fmla="*/ 0 w 5476875"/>
              <a:gd name="connsiteY4" fmla="*/ 0 h 6858000"/>
              <a:gd name="connsiteX0" fmla="*/ 5080 w 5481955"/>
              <a:gd name="connsiteY0" fmla="*/ 0 h 6858000"/>
              <a:gd name="connsiteX1" fmla="*/ 2525395 w 5481955"/>
              <a:gd name="connsiteY1" fmla="*/ 0 h 6858000"/>
              <a:gd name="connsiteX2" fmla="*/ 5481955 w 5481955"/>
              <a:gd name="connsiteY2" fmla="*/ 6858000 h 6858000"/>
              <a:gd name="connsiteX3" fmla="*/ 5080 w 5481955"/>
              <a:gd name="connsiteY3" fmla="*/ 6858000 h 6858000"/>
              <a:gd name="connsiteX4" fmla="*/ 0 w 5481955"/>
              <a:gd name="connsiteY4" fmla="*/ 4805680 h 6858000"/>
              <a:gd name="connsiteX5" fmla="*/ 5080 w 5481955"/>
              <a:gd name="connsiteY5" fmla="*/ 0 h 685800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805680 h 6863080"/>
              <a:gd name="connsiteX5" fmla="*/ 5080 w 5481955"/>
              <a:gd name="connsiteY5" fmla="*/ 0 h 686308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805680 h 6863080"/>
              <a:gd name="connsiteX5" fmla="*/ 5080 w 5481955"/>
              <a:gd name="connsiteY5" fmla="*/ 0 h 686308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805680 h 6863080"/>
              <a:gd name="connsiteX5" fmla="*/ 5080 w 5481955"/>
              <a:gd name="connsiteY5" fmla="*/ 0 h 686308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759960 h 6863080"/>
              <a:gd name="connsiteX5" fmla="*/ 5080 w 5481955"/>
              <a:gd name="connsiteY5" fmla="*/ 0 h 686308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759960 h 6863080"/>
              <a:gd name="connsiteX5" fmla="*/ 5080 w 5481955"/>
              <a:gd name="connsiteY5" fmla="*/ 0 h 6863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81955" h="6863080">
                <a:moveTo>
                  <a:pt x="5080" y="0"/>
                </a:moveTo>
                <a:lnTo>
                  <a:pt x="2525395" y="0"/>
                </a:lnTo>
                <a:lnTo>
                  <a:pt x="5481955" y="6858000"/>
                </a:lnTo>
                <a:lnTo>
                  <a:pt x="899160" y="6863080"/>
                </a:lnTo>
                <a:cubicBezTo>
                  <a:pt x="506307" y="5933440"/>
                  <a:pt x="413173" y="5720080"/>
                  <a:pt x="0" y="4759960"/>
                </a:cubicBezTo>
                <a:cubicBezTo>
                  <a:pt x="1693" y="3158067"/>
                  <a:pt x="3387" y="1601893"/>
                  <a:pt x="5080" y="0"/>
                </a:cubicBezTo>
                <a:close/>
              </a:path>
            </a:pathLst>
          </a:custGeom>
        </p:spPr>
        <p:txBody>
          <a:bodyPr lIns="274320" tIns="91440" bIns="91440">
            <a:normAutofit/>
          </a:bodyPr>
          <a:lstStyle>
            <a:lvl1pPr marL="0" indent="0" algn="l">
              <a:buNone/>
              <a:defRPr sz="2000">
                <a:solidFill>
                  <a:schemeClr val="tx1"/>
                </a:solidFill>
              </a:defRPr>
            </a:lvl1pPr>
          </a:lstStyle>
          <a:p>
            <a:r>
              <a:rPr lang="en-US"/>
              <a:t>Click icon to add picture</a:t>
            </a:r>
            <a:endParaRPr lang="en-US" dirty="0"/>
          </a:p>
        </p:txBody>
      </p:sp>
      <p:sp>
        <p:nvSpPr>
          <p:cNvPr id="4" name="Footer Placeholder 4">
            <a:extLst>
              <a:ext uri="{FF2B5EF4-FFF2-40B4-BE49-F238E27FC236}">
                <a16:creationId xmlns:a16="http://schemas.microsoft.com/office/drawing/2014/main" id="{04569D00-2037-2A8D-943B-22FAC1C0B690}"/>
              </a:ext>
            </a:extLst>
          </p:cNvPr>
          <p:cNvSpPr>
            <a:spLocks noGrp="1"/>
          </p:cNvSpPr>
          <p:nvPr>
            <p:ph type="ftr" sz="quarter" idx="11"/>
          </p:nvPr>
        </p:nvSpPr>
        <p:spPr>
          <a:xfrm>
            <a:off x="825500" y="6356349"/>
            <a:ext cx="3819228" cy="365125"/>
          </a:xfrm>
        </p:spPr>
        <p:txBody>
          <a:bodyPr/>
          <a:lstStyle>
            <a:lvl1pPr algn="l">
              <a:defRPr sz="900"/>
            </a:lvl1pPr>
          </a:lstStyle>
          <a:p>
            <a:r>
              <a:rPr lang="en-US" dirty="0"/>
              <a:t>PRESENTATION TITLE</a:t>
            </a:r>
          </a:p>
        </p:txBody>
      </p:sp>
      <p:sp>
        <p:nvSpPr>
          <p:cNvPr id="5" name="Slide Number Placeholder 5">
            <a:extLst>
              <a:ext uri="{FF2B5EF4-FFF2-40B4-BE49-F238E27FC236}">
                <a16:creationId xmlns:a16="http://schemas.microsoft.com/office/drawing/2014/main" id="{75967A9D-0B53-4F3F-0872-495C23A33235}"/>
              </a:ext>
            </a:extLst>
          </p:cNvPr>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pPr/>
              <a:t>‹#›</a:t>
            </a:fld>
            <a:endParaRPr lang="en-US" dirty="0"/>
          </a:p>
        </p:txBody>
      </p:sp>
      <p:sp>
        <p:nvSpPr>
          <p:cNvPr id="8" name="Content Placeholder 3">
            <a:extLst>
              <a:ext uri="{FF2B5EF4-FFF2-40B4-BE49-F238E27FC236}">
                <a16:creationId xmlns:a16="http://schemas.microsoft.com/office/drawing/2014/main" id="{643B0E9A-A777-8745-6A36-0A79CB5E036B}"/>
              </a:ext>
            </a:extLst>
          </p:cNvPr>
          <p:cNvSpPr>
            <a:spLocks noGrp="1"/>
          </p:cNvSpPr>
          <p:nvPr>
            <p:ph sz="half" idx="14" hasCustomPrompt="1"/>
          </p:nvPr>
        </p:nvSpPr>
        <p:spPr>
          <a:xfrm>
            <a:off x="5453725" y="3660774"/>
            <a:ext cx="5907176" cy="2536826"/>
          </a:xfrm>
        </p:spPr>
        <p:txBody>
          <a:bodyPr tIns="0">
            <a:normAutofit/>
          </a:bodyPr>
          <a:lstStyle>
            <a:lvl1pPr marL="0" indent="0">
              <a:lnSpc>
                <a:spcPct val="100000"/>
              </a:lnSpc>
              <a:buFont typeface="Arial" panose="020B0604020202020204" pitchFamily="34" charset="0"/>
              <a:buNone/>
              <a:defRPr sz="1800" b="0"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52144" indent="-285750">
              <a:lnSpc>
                <a:spcPct val="100000"/>
              </a:lnSpc>
              <a:spcBef>
                <a:spcPts val="1000"/>
              </a:spcBef>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81775292"/>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Introduc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1322318" y="268360"/>
            <a:ext cx="7288282" cy="2121177"/>
          </a:xfrm>
        </p:spPr>
        <p:txBody>
          <a:bodyPr anchor="b">
            <a:normAutofit/>
          </a:bodyPr>
          <a:lstStyle>
            <a:lvl1pPr>
              <a:defRPr lang="en-US" sz="2800" kern="1200" spc="150" baseline="0" dirty="0">
                <a:solidFill>
                  <a:schemeClr val="tx1"/>
                </a:solidFill>
                <a:latin typeface="+mj-lt"/>
                <a:ea typeface="+mj-ea"/>
                <a:cs typeface="+mj-cs"/>
              </a:defRPr>
            </a:lvl1pPr>
          </a:lstStyle>
          <a:p>
            <a:r>
              <a:rPr lang="en-US" dirty="0"/>
              <a:t>CLICK TO add title</a:t>
            </a:r>
          </a:p>
        </p:txBody>
      </p:sp>
      <p:sp>
        <p:nvSpPr>
          <p:cNvPr id="3" name="Content Placeholder 3">
            <a:extLst>
              <a:ext uri="{FF2B5EF4-FFF2-40B4-BE49-F238E27FC236}">
                <a16:creationId xmlns:a16="http://schemas.microsoft.com/office/drawing/2014/main" id="{EAC9D25F-5B3D-F5B2-5D02-C6BC6AA8987B}"/>
              </a:ext>
            </a:extLst>
          </p:cNvPr>
          <p:cNvSpPr>
            <a:spLocks noGrp="1"/>
          </p:cNvSpPr>
          <p:nvPr>
            <p:ph sz="half" idx="2" hasCustomPrompt="1"/>
          </p:nvPr>
        </p:nvSpPr>
        <p:spPr>
          <a:xfrm>
            <a:off x="1322388" y="2763078"/>
            <a:ext cx="7288212" cy="3407051"/>
          </a:xfrm>
        </p:spPr>
        <p:txBody>
          <a:bodyPr>
            <a:normAutofit/>
          </a:bodyPr>
          <a:lstStyle>
            <a:lvl1pPr marL="0" indent="0">
              <a:lnSpc>
                <a:spcPct val="100000"/>
              </a:lnSpc>
              <a:buFont typeface="Arial" panose="020B0604020202020204" pitchFamily="34" charset="0"/>
              <a:buNone/>
              <a:defRPr sz="1800" b="1"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43000" indent="-285750">
              <a:lnSpc>
                <a:spcPct val="100000"/>
              </a:lnSpc>
              <a:spcBef>
                <a:spcPts val="1000"/>
              </a:spcBef>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9" name="Group 8">
            <a:extLst>
              <a:ext uri="{FF2B5EF4-FFF2-40B4-BE49-F238E27FC236}">
                <a16:creationId xmlns:a16="http://schemas.microsoft.com/office/drawing/2014/main" id="{18E16CF1-2502-F2F0-2C27-2DD7979033E2}"/>
              </a:ext>
              <a:ext uri="{C183D7F6-B498-43B3-948B-1728B52AA6E4}">
                <adec:decorative xmlns:adec="http://schemas.microsoft.com/office/drawing/2017/decorative" val="1"/>
              </a:ext>
            </a:extLst>
          </p:cNvPr>
          <p:cNvGrpSpPr/>
          <p:nvPr userDrawn="1"/>
        </p:nvGrpSpPr>
        <p:grpSpPr>
          <a:xfrm>
            <a:off x="9096374" y="-25401"/>
            <a:ext cx="3095625" cy="6883401"/>
            <a:chOff x="9096375" y="-25401"/>
            <a:chExt cx="3095625" cy="6883401"/>
          </a:xfrm>
        </p:grpSpPr>
        <p:cxnSp>
          <p:nvCxnSpPr>
            <p:cNvPr id="10" name="Straight Connector 9">
              <a:extLst>
                <a:ext uri="{FF2B5EF4-FFF2-40B4-BE49-F238E27FC236}">
                  <a16:creationId xmlns:a16="http://schemas.microsoft.com/office/drawing/2014/main" id="{6322A6FB-333C-65AE-23D8-08BCEA174D43}"/>
                </a:ext>
              </a:extLst>
            </p:cNvPr>
            <p:cNvCxnSpPr/>
            <p:nvPr userDrawn="1"/>
          </p:nvCxnSpPr>
          <p:spPr>
            <a:xfrm>
              <a:off x="9096375" y="1497012"/>
              <a:ext cx="30956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162BB247-4598-A983-DEBF-6F042C1DB0BC}"/>
                </a:ext>
              </a:extLst>
            </p:cNvPr>
            <p:cNvCxnSpPr>
              <a:cxnSpLocks/>
            </p:cNvCxnSpPr>
            <p:nvPr userDrawn="1"/>
          </p:nvCxnSpPr>
          <p:spPr>
            <a:xfrm flipH="1">
              <a:off x="9381744" y="-25401"/>
              <a:ext cx="2810256" cy="68834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2" name="Straight Connector 11">
            <a:extLst>
              <a:ext uri="{FF2B5EF4-FFF2-40B4-BE49-F238E27FC236}">
                <a16:creationId xmlns:a16="http://schemas.microsoft.com/office/drawing/2014/main" id="{34E84FEE-D475-A71D-7996-5925602ECF9A}"/>
              </a:ext>
              <a:ext uri="{C183D7F6-B498-43B3-948B-1728B52AA6E4}">
                <adec:decorative xmlns:adec="http://schemas.microsoft.com/office/drawing/2017/decorative" val="1"/>
              </a:ext>
            </a:extLst>
          </p:cNvPr>
          <p:cNvCxnSpPr>
            <a:cxnSpLocks/>
          </p:cNvCxnSpPr>
          <p:nvPr userDrawn="1"/>
        </p:nvCxnSpPr>
        <p:spPr>
          <a:xfrm rot="10800000" flipH="1">
            <a:off x="-1" y="-25403"/>
            <a:ext cx="1210573" cy="204816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Footer Placeholder 4">
            <a:extLst>
              <a:ext uri="{FF2B5EF4-FFF2-40B4-BE49-F238E27FC236}">
                <a16:creationId xmlns:a16="http://schemas.microsoft.com/office/drawing/2014/main" id="{7459776D-4049-CB00-C321-0627C169BC51}"/>
              </a:ext>
            </a:extLst>
          </p:cNvPr>
          <p:cNvSpPr>
            <a:spLocks noGrp="1"/>
          </p:cNvSpPr>
          <p:nvPr>
            <p:ph type="ftr" sz="quarter" idx="11"/>
          </p:nvPr>
        </p:nvSpPr>
        <p:spPr>
          <a:xfrm>
            <a:off x="1333500" y="6356349"/>
            <a:ext cx="3819228" cy="365125"/>
          </a:xfrm>
        </p:spPr>
        <p:txBody>
          <a:bodyPr/>
          <a:lstStyle>
            <a:lvl1pPr algn="l">
              <a:defRPr sz="900"/>
            </a:lvl1pPr>
          </a:lstStyle>
          <a:p>
            <a:r>
              <a:rPr lang="en-US" dirty="0"/>
              <a:t>PRESENTATION TITLE</a:t>
            </a:r>
          </a:p>
        </p:txBody>
      </p:sp>
      <p:sp>
        <p:nvSpPr>
          <p:cNvPr id="16" name="Slide Number Placeholder 5">
            <a:extLst>
              <a:ext uri="{FF2B5EF4-FFF2-40B4-BE49-F238E27FC236}">
                <a16:creationId xmlns:a16="http://schemas.microsoft.com/office/drawing/2014/main" id="{EDE114AF-34C6-A062-7340-858BC27DA264}"/>
              </a:ext>
            </a:extLst>
          </p:cNvPr>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255369314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Section Break 3">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406400"/>
            <a:ext cx="4179570" cy="3457971"/>
          </a:xfrm>
        </p:spPr>
        <p:txBody>
          <a:bodyPr anchor="b">
            <a:noAutofit/>
          </a:bodyPr>
          <a:lstStyle>
            <a:lvl1pPr algn="l">
              <a:defRPr sz="3600" spc="150" baseline="0">
                <a:solidFill>
                  <a:schemeClr val="bg1"/>
                </a:solidFill>
              </a:defRPr>
            </a:lvl1pPr>
          </a:lstStyle>
          <a:p>
            <a:r>
              <a:rPr lang="en-US" dirty="0"/>
              <a:t>CLICK TO add title</a:t>
            </a:r>
          </a:p>
        </p:txBody>
      </p:sp>
      <p:pic>
        <p:nvPicPr>
          <p:cNvPr id="4" name="Graphic 3">
            <a:extLst>
              <a:ext uri="{FF2B5EF4-FFF2-40B4-BE49-F238E27FC236}">
                <a16:creationId xmlns:a16="http://schemas.microsoft.com/office/drawing/2014/main" id="{5E045004-3604-59DC-13E0-7A0B2DF78C4E}"/>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828675"/>
            <a:ext cx="5876925" cy="5200650"/>
          </a:xfrm>
          <a:prstGeom prst="rect">
            <a:avLst/>
          </a:prstGeom>
        </p:spPr>
      </p:pic>
    </p:spTree>
    <p:extLst>
      <p:ext uri="{BB962C8B-B14F-4D97-AF65-F5344CB8AC3E}">
        <p14:creationId xmlns:p14="http://schemas.microsoft.com/office/powerpoint/2010/main" val="365578547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wo Content 1">
    <p:bg>
      <p:bgPr>
        <a:solidFill>
          <a:schemeClr val="accent1"/>
        </a:solidFill>
        <a:effectLst/>
      </p:bgPr>
    </p:bg>
    <p:spTree>
      <p:nvGrpSpPr>
        <p:cNvPr id="1" name=""/>
        <p:cNvGrpSpPr/>
        <p:nvPr/>
      </p:nvGrpSpPr>
      <p:grpSpPr>
        <a:xfrm>
          <a:off x="0" y="0"/>
          <a:ext cx="0" cy="0"/>
          <a:chOff x="0" y="0"/>
          <a:chExt cx="0" cy="0"/>
        </a:xfrm>
      </p:grpSpPr>
      <p:pic>
        <p:nvPicPr>
          <p:cNvPr id="10" name="Graphic 9">
            <a:extLst>
              <a:ext uri="{FF2B5EF4-FFF2-40B4-BE49-F238E27FC236}">
                <a16:creationId xmlns:a16="http://schemas.microsoft.com/office/drawing/2014/main" id="{955F7B05-9431-1FBA-415D-6CF2DF562B97}"/>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9434" t="20278" b="22673"/>
          <a:stretch/>
        </p:blipFill>
        <p:spPr>
          <a:xfrm>
            <a:off x="25785" y="0"/>
            <a:ext cx="4093633" cy="3912394"/>
          </a:xfrm>
          <a:prstGeom prst="rect">
            <a:avLst/>
          </a:prstGeom>
        </p:spPr>
      </p:pic>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2933700" y="568961"/>
            <a:ext cx="8420100" cy="1780860"/>
          </a:xfrm>
        </p:spPr>
        <p:txBody>
          <a:bodyPr anchor="b">
            <a:normAutofit/>
          </a:bodyPr>
          <a:lstStyle>
            <a:lvl1pPr>
              <a:defRPr lang="en-US" sz="2800" kern="1200" spc="150" baseline="0" dirty="0">
                <a:solidFill>
                  <a:schemeClr val="tx1"/>
                </a:solidFill>
                <a:latin typeface="+mj-lt"/>
                <a:ea typeface="+mj-ea"/>
                <a:cs typeface="+mj-cs"/>
              </a:defRPr>
            </a:lvl1pPr>
          </a:lstStyle>
          <a:p>
            <a:r>
              <a:rPr lang="en-US" dirty="0"/>
              <a:t>CLICK TO add title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933700" y="2797255"/>
            <a:ext cx="3924300" cy="464499"/>
          </a:xfrm>
        </p:spPr>
        <p:txBody>
          <a:bodyPr anchor="t">
            <a:norm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7" name="Content Placeholder 3">
            <a:extLst>
              <a:ext uri="{FF2B5EF4-FFF2-40B4-BE49-F238E27FC236}">
                <a16:creationId xmlns:a16="http://schemas.microsoft.com/office/drawing/2014/main" id="{07FF22E3-5928-787E-B062-FA18127D3BD9}"/>
              </a:ext>
            </a:extLst>
          </p:cNvPr>
          <p:cNvSpPr>
            <a:spLocks noGrp="1"/>
          </p:cNvSpPr>
          <p:nvPr>
            <p:ph sz="half" idx="13" hasCustomPrompt="1"/>
          </p:nvPr>
        </p:nvSpPr>
        <p:spPr>
          <a:xfrm>
            <a:off x="2933700" y="3251596"/>
            <a:ext cx="3943627" cy="3234264"/>
          </a:xfrm>
        </p:spPr>
        <p:txBody>
          <a:bodyPr tIns="0">
            <a:normAutofit/>
          </a:bodyPr>
          <a:lstStyle>
            <a:lvl1pPr marL="0" indent="0">
              <a:lnSpc>
                <a:spcPct val="100000"/>
              </a:lnSpc>
              <a:buFont typeface="Arial" panose="020B0604020202020204" pitchFamily="34" charset="0"/>
              <a:buNone/>
              <a:defRPr sz="1800" b="0"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43000" indent="-285750">
              <a:lnSpc>
                <a:spcPct val="100000"/>
              </a:lnSpc>
              <a:spcBef>
                <a:spcPts val="1000"/>
              </a:spcBef>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7410173" y="2797255"/>
            <a:ext cx="3943627" cy="464499"/>
          </a:xfrm>
        </p:spPr>
        <p:txBody>
          <a:bodyPr anchor="t">
            <a:norm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9" name="Content Placeholder 3">
            <a:extLst>
              <a:ext uri="{FF2B5EF4-FFF2-40B4-BE49-F238E27FC236}">
                <a16:creationId xmlns:a16="http://schemas.microsoft.com/office/drawing/2014/main" id="{178E4D0B-96F1-45F3-6B2A-5FA31A37257F}"/>
              </a:ext>
            </a:extLst>
          </p:cNvPr>
          <p:cNvSpPr>
            <a:spLocks noGrp="1"/>
          </p:cNvSpPr>
          <p:nvPr>
            <p:ph sz="half" idx="14" hasCustomPrompt="1"/>
          </p:nvPr>
        </p:nvSpPr>
        <p:spPr>
          <a:xfrm>
            <a:off x="7410173" y="3251595"/>
            <a:ext cx="3943627" cy="3234264"/>
          </a:xfrm>
        </p:spPr>
        <p:txBody>
          <a:bodyPr tIns="0">
            <a:normAutofit/>
          </a:bodyPr>
          <a:lstStyle>
            <a:lvl1pPr marL="0" indent="0">
              <a:lnSpc>
                <a:spcPct val="100000"/>
              </a:lnSpc>
              <a:buFont typeface="Arial" panose="020B0604020202020204" pitchFamily="34" charset="0"/>
              <a:buNone/>
              <a:defRPr sz="1800" b="0"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43000" indent="-285750">
              <a:lnSpc>
                <a:spcPct val="100000"/>
              </a:lnSpc>
              <a:spcBef>
                <a:spcPts val="1000"/>
              </a:spcBef>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Footer Placeholder 4">
            <a:extLst>
              <a:ext uri="{FF2B5EF4-FFF2-40B4-BE49-F238E27FC236}">
                <a16:creationId xmlns:a16="http://schemas.microsoft.com/office/drawing/2014/main" id="{5F41582C-9AD2-F126-40F3-D43E77D158C8}"/>
              </a:ext>
            </a:extLst>
          </p:cNvPr>
          <p:cNvSpPr>
            <a:spLocks noGrp="1"/>
          </p:cNvSpPr>
          <p:nvPr>
            <p:ph type="ftr" sz="quarter" idx="11"/>
          </p:nvPr>
        </p:nvSpPr>
        <p:spPr>
          <a:xfrm>
            <a:off x="2969260" y="6356349"/>
            <a:ext cx="3819228" cy="365125"/>
          </a:xfrm>
        </p:spPr>
        <p:txBody>
          <a:bodyPr/>
          <a:lstStyle>
            <a:lvl1pPr algn="l">
              <a:defRPr sz="900"/>
            </a:lvl1pPr>
          </a:lstStyle>
          <a:p>
            <a:r>
              <a:rPr lang="en-US" dirty="0"/>
              <a:t>PRESENTATION TITLE</a:t>
            </a:r>
          </a:p>
        </p:txBody>
      </p:sp>
      <p:sp>
        <p:nvSpPr>
          <p:cNvPr id="14" name="Slide Number Placeholder 5">
            <a:extLst>
              <a:ext uri="{FF2B5EF4-FFF2-40B4-BE49-F238E27FC236}">
                <a16:creationId xmlns:a16="http://schemas.microsoft.com/office/drawing/2014/main" id="{341F76B1-7BEF-7A88-1394-1164BFF082E5}"/>
              </a:ext>
            </a:extLst>
          </p:cNvPr>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422802990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wo Content 2">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341120" y="558801"/>
            <a:ext cx="9953308" cy="1780860"/>
          </a:xfrm>
        </p:spPr>
        <p:txBody>
          <a:bodyPr anchor="b">
            <a:normAutofit/>
          </a:bodyPr>
          <a:lstStyle>
            <a:lvl1pPr>
              <a:defRPr lang="en-US" sz="2800" kern="1200" spc="150" baseline="0" dirty="0">
                <a:solidFill>
                  <a:schemeClr val="tx1"/>
                </a:solidFill>
                <a:latin typeface="+mj-lt"/>
                <a:ea typeface="+mj-ea"/>
                <a:cs typeface="+mj-cs"/>
              </a:defRPr>
            </a:lvl1pPr>
          </a:lstStyle>
          <a:p>
            <a:r>
              <a:rPr lang="en-US" dirty="0"/>
              <a:t>CLICK TO add title</a:t>
            </a:r>
          </a:p>
        </p:txBody>
      </p:sp>
      <p:grpSp>
        <p:nvGrpSpPr>
          <p:cNvPr id="10" name="Group 9">
            <a:extLst>
              <a:ext uri="{FF2B5EF4-FFF2-40B4-BE49-F238E27FC236}">
                <a16:creationId xmlns:a16="http://schemas.microsoft.com/office/drawing/2014/main" id="{6A217F83-0BDB-C70B-29FE-2651DE191533}"/>
              </a:ext>
              <a:ext uri="{C183D7F6-B498-43B3-948B-1728B52AA6E4}">
                <adec:decorative xmlns:adec="http://schemas.microsoft.com/office/drawing/2017/decorative" val="1"/>
              </a:ext>
            </a:extLst>
          </p:cNvPr>
          <p:cNvGrpSpPr/>
          <p:nvPr userDrawn="1"/>
        </p:nvGrpSpPr>
        <p:grpSpPr>
          <a:xfrm>
            <a:off x="4429817" y="0"/>
            <a:ext cx="7762183" cy="2754814"/>
            <a:chOff x="7334250" y="0"/>
            <a:chExt cx="4857750" cy="1724025"/>
          </a:xfrm>
        </p:grpSpPr>
        <p:cxnSp>
          <p:nvCxnSpPr>
            <p:cNvPr id="11" name="Straight Connector 10">
              <a:extLst>
                <a:ext uri="{FF2B5EF4-FFF2-40B4-BE49-F238E27FC236}">
                  <a16:creationId xmlns:a16="http://schemas.microsoft.com/office/drawing/2014/main" id="{E0C62368-3F79-C078-7086-B23D2F5A09F8}"/>
                </a:ext>
              </a:extLst>
            </p:cNvPr>
            <p:cNvCxnSpPr/>
            <p:nvPr userDrawn="1"/>
          </p:nvCxnSpPr>
          <p:spPr>
            <a:xfrm flipH="1" flipV="1">
              <a:off x="7334250" y="0"/>
              <a:ext cx="485775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609BDD71-BF2E-BDB0-A625-D8371AEA1CAB}"/>
                </a:ext>
              </a:extLst>
            </p:cNvPr>
            <p:cNvCxnSpPr>
              <a:cxnSpLocks/>
            </p:cNvCxnSpPr>
            <p:nvPr userDrawn="1"/>
          </p:nvCxnSpPr>
          <p:spPr>
            <a:xfrm>
              <a:off x="11487150" y="0"/>
              <a:ext cx="704850" cy="17240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5" name="Text Placeholder 2">
            <a:extLst>
              <a:ext uri="{FF2B5EF4-FFF2-40B4-BE49-F238E27FC236}">
                <a16:creationId xmlns:a16="http://schemas.microsoft.com/office/drawing/2014/main" id="{83354B96-CD25-BE1C-8CA2-3825F820B759}"/>
              </a:ext>
            </a:extLst>
          </p:cNvPr>
          <p:cNvSpPr>
            <a:spLocks noGrp="1"/>
          </p:cNvSpPr>
          <p:nvPr>
            <p:ph type="body" idx="1" hasCustomPrompt="1"/>
          </p:nvPr>
        </p:nvSpPr>
        <p:spPr>
          <a:xfrm>
            <a:off x="1341120" y="2960877"/>
            <a:ext cx="2722880" cy="351284"/>
          </a:xfrm>
        </p:spPr>
        <p:txBody>
          <a:bodyPr anchor="t">
            <a:norm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5" name="Content Placeholder 3">
            <a:extLst>
              <a:ext uri="{FF2B5EF4-FFF2-40B4-BE49-F238E27FC236}">
                <a16:creationId xmlns:a16="http://schemas.microsoft.com/office/drawing/2014/main" id="{CDD81865-54C7-7674-4B2E-041D05C1D146}"/>
              </a:ext>
            </a:extLst>
          </p:cNvPr>
          <p:cNvSpPr>
            <a:spLocks noGrp="1"/>
          </p:cNvSpPr>
          <p:nvPr>
            <p:ph sz="half" idx="15" hasCustomPrompt="1"/>
          </p:nvPr>
        </p:nvSpPr>
        <p:spPr>
          <a:xfrm>
            <a:off x="1341120" y="3392035"/>
            <a:ext cx="2722880" cy="2907164"/>
          </a:xfrm>
        </p:spPr>
        <p:txBody>
          <a:bodyPr tIns="0">
            <a:normAutofit/>
          </a:bodyPr>
          <a:lstStyle>
            <a:lvl1pPr marL="283464" indent="-283464">
              <a:lnSpc>
                <a:spcPct val="100000"/>
              </a:lnSpc>
              <a:buFont typeface="+mj-lt"/>
              <a:buAutoNum type="arabicPeriod"/>
              <a:defRPr sz="1800" b="0" spc="50" baseline="0"/>
            </a:lvl1pPr>
            <a:lvl2pPr marL="566928" indent="-342900">
              <a:lnSpc>
                <a:spcPct val="100000"/>
              </a:lnSpc>
              <a:spcBef>
                <a:spcPts val="1000"/>
              </a:spcBef>
              <a:buFont typeface="+mj-lt"/>
              <a:buAutoNum type="alphaLcPeriod"/>
              <a:defRPr sz="1800" spc="50" baseline="0"/>
            </a:lvl2pPr>
            <a:lvl3pPr marL="850392" indent="-342900">
              <a:lnSpc>
                <a:spcPct val="100000"/>
              </a:lnSpc>
              <a:spcBef>
                <a:spcPts val="1000"/>
              </a:spcBef>
              <a:buFont typeface="+mj-lt"/>
              <a:buAutoNum type="arabicParenR"/>
              <a:defRPr sz="1800" spc="50" baseline="0"/>
            </a:lvl3pPr>
            <a:lvl4pPr marL="1042416" indent="-342900">
              <a:lnSpc>
                <a:spcPct val="100000"/>
              </a:lnSpc>
              <a:spcBef>
                <a:spcPts val="1000"/>
              </a:spcBef>
              <a:buFont typeface="+mj-lt"/>
              <a:buAutoNum type="alphaLcParenR"/>
              <a:defRPr sz="1800" spc="50" baseline="0"/>
            </a:lvl4pPr>
            <a:lvl5pPr marL="1074420" indent="-400050">
              <a:lnSpc>
                <a:spcPct val="100000"/>
              </a:lnSpc>
              <a:spcBef>
                <a:spcPts val="1000"/>
              </a:spcBef>
              <a:buFont typeface="+mj-lt"/>
              <a:buAutoNum type="romanLcPeriod"/>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17" name="Text Placeholder 2">
            <a:extLst>
              <a:ext uri="{FF2B5EF4-FFF2-40B4-BE49-F238E27FC236}">
                <a16:creationId xmlns:a16="http://schemas.microsoft.com/office/drawing/2014/main" id="{6F39BA57-7F1C-623F-BC7F-B689C5AC33EA}"/>
              </a:ext>
            </a:extLst>
          </p:cNvPr>
          <p:cNvSpPr>
            <a:spLocks noGrp="1"/>
          </p:cNvSpPr>
          <p:nvPr>
            <p:ph type="body" idx="10" hasCustomPrompt="1"/>
          </p:nvPr>
        </p:nvSpPr>
        <p:spPr>
          <a:xfrm>
            <a:off x="4754881" y="2960877"/>
            <a:ext cx="5516880" cy="351284"/>
          </a:xfrm>
        </p:spPr>
        <p:txBody>
          <a:bodyPr anchor="t">
            <a:norm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3" name="Content Placeholder 3">
            <a:extLst>
              <a:ext uri="{FF2B5EF4-FFF2-40B4-BE49-F238E27FC236}">
                <a16:creationId xmlns:a16="http://schemas.microsoft.com/office/drawing/2014/main" id="{94BF07A4-5A33-0B3C-A378-AB2435F1D5FF}"/>
              </a:ext>
            </a:extLst>
          </p:cNvPr>
          <p:cNvSpPr>
            <a:spLocks noGrp="1"/>
          </p:cNvSpPr>
          <p:nvPr>
            <p:ph sz="half" idx="14" hasCustomPrompt="1"/>
          </p:nvPr>
        </p:nvSpPr>
        <p:spPr>
          <a:xfrm>
            <a:off x="4754881" y="3324859"/>
            <a:ext cx="5506720" cy="3031489"/>
          </a:xfrm>
        </p:spPr>
        <p:txBody>
          <a:bodyPr tIns="0">
            <a:normAutofit/>
          </a:bodyPr>
          <a:lstStyle>
            <a:lvl1pPr marL="0" indent="0">
              <a:lnSpc>
                <a:spcPct val="100000"/>
              </a:lnSpc>
              <a:buFont typeface="Arial" panose="020B0604020202020204" pitchFamily="34" charset="0"/>
              <a:buNone/>
              <a:defRPr sz="1800" b="0"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43000" indent="-285750">
              <a:lnSpc>
                <a:spcPct val="100000"/>
              </a:lnSpc>
              <a:spcBef>
                <a:spcPts val="1000"/>
              </a:spcBef>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Footer Placeholder 4">
            <a:extLst>
              <a:ext uri="{FF2B5EF4-FFF2-40B4-BE49-F238E27FC236}">
                <a16:creationId xmlns:a16="http://schemas.microsoft.com/office/drawing/2014/main" id="{63DC63A6-41FE-6C2D-9A53-0AE4A6DBF39B}"/>
              </a:ext>
            </a:extLst>
          </p:cNvPr>
          <p:cNvSpPr>
            <a:spLocks noGrp="1"/>
          </p:cNvSpPr>
          <p:nvPr>
            <p:ph type="ftr" sz="quarter" idx="12"/>
          </p:nvPr>
        </p:nvSpPr>
        <p:spPr>
          <a:xfrm>
            <a:off x="1333500" y="6356349"/>
            <a:ext cx="3819228" cy="365125"/>
          </a:xfrm>
        </p:spPr>
        <p:txBody>
          <a:bodyPr/>
          <a:lstStyle>
            <a:lvl1pPr algn="l">
              <a:defRPr sz="900"/>
            </a:lvl1pPr>
          </a:lstStyle>
          <a:p>
            <a:r>
              <a:rPr lang="en-US" dirty="0"/>
              <a:t>PRESENTATION TITLE</a:t>
            </a:r>
          </a:p>
        </p:txBody>
      </p:sp>
      <p:sp>
        <p:nvSpPr>
          <p:cNvPr id="20" name="Slide Number Placeholder 5">
            <a:extLst>
              <a:ext uri="{FF2B5EF4-FFF2-40B4-BE49-F238E27FC236}">
                <a16:creationId xmlns:a16="http://schemas.microsoft.com/office/drawing/2014/main" id="{0B5130EC-B05B-5489-FBEC-DBEB6D1E737D}"/>
              </a:ext>
            </a:extLst>
          </p:cNvPr>
          <p:cNvSpPr>
            <a:spLocks noGrp="1"/>
          </p:cNvSpPr>
          <p:nvPr>
            <p:ph type="sldNum" sz="quarter" idx="13"/>
          </p:nvPr>
        </p:nvSpPr>
        <p:spPr>
          <a:xfrm>
            <a:off x="10373350" y="6356349"/>
            <a:ext cx="987552"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182430966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441918" y="3329790"/>
            <a:ext cx="4941771" cy="3200400"/>
          </a:xfrm>
        </p:spPr>
        <p:txBody>
          <a:bodyPr anchor="ctr">
            <a:noAutofit/>
          </a:bodyPr>
          <a:lstStyle>
            <a:lvl1pPr algn="l">
              <a:defRPr sz="3600" spc="150" baseline="0"/>
            </a:lvl1pPr>
          </a:lstStyle>
          <a:p>
            <a:r>
              <a:rPr lang="en-US" dirty="0"/>
              <a:t>CLICK TO add title</a:t>
            </a:r>
          </a:p>
        </p:txBody>
      </p:sp>
      <p:pic>
        <p:nvPicPr>
          <p:cNvPr id="8" name="Graphic 7">
            <a:extLst>
              <a:ext uri="{FF2B5EF4-FFF2-40B4-BE49-F238E27FC236}">
                <a16:creationId xmlns:a16="http://schemas.microsoft.com/office/drawing/2014/main" id="{A04F1E16-9A84-4D0E-9706-79C396AF6AE6}"/>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9358" t="23650" b="-1"/>
          <a:stretch/>
        </p:blipFill>
        <p:spPr>
          <a:xfrm>
            <a:off x="0" y="0"/>
            <a:ext cx="9488312" cy="5054323"/>
          </a:xfrm>
          <a:prstGeom prst="rect">
            <a:avLst/>
          </a:prstGeom>
        </p:spPr>
      </p:pic>
    </p:spTree>
    <p:extLst>
      <p:ext uri="{BB962C8B-B14F-4D97-AF65-F5344CB8AC3E}">
        <p14:creationId xmlns:p14="http://schemas.microsoft.com/office/powerpoint/2010/main" val="177682655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Break 1">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487018"/>
            <a:ext cx="4179570" cy="3377354"/>
          </a:xfrm>
        </p:spPr>
        <p:txBody>
          <a:bodyPr anchor="b">
            <a:noAutofit/>
          </a:bodyPr>
          <a:lstStyle>
            <a:lvl1pPr algn="l">
              <a:defRPr sz="3600" spc="150" baseline="0">
                <a:solidFill>
                  <a:schemeClr val="tx1"/>
                </a:solidFill>
              </a:defRPr>
            </a:lvl1pPr>
          </a:lstStyle>
          <a:p>
            <a:r>
              <a:rPr lang="en-US" dirty="0"/>
              <a:t>CLICK TO add title</a:t>
            </a:r>
          </a:p>
        </p:txBody>
      </p:sp>
      <p:grpSp>
        <p:nvGrpSpPr>
          <p:cNvPr id="4" name="Group 3">
            <a:extLst>
              <a:ext uri="{FF2B5EF4-FFF2-40B4-BE49-F238E27FC236}">
                <a16:creationId xmlns:a16="http://schemas.microsoft.com/office/drawing/2014/main" id="{4A96E214-6A61-C8A7-B1DB-C8C260C13441}"/>
              </a:ext>
              <a:ext uri="{C183D7F6-B498-43B3-948B-1728B52AA6E4}">
                <adec:decorative xmlns:adec="http://schemas.microsoft.com/office/drawing/2017/decorative" val="1"/>
              </a:ext>
            </a:extLst>
          </p:cNvPr>
          <p:cNvGrpSpPr/>
          <p:nvPr userDrawn="1"/>
        </p:nvGrpSpPr>
        <p:grpSpPr>
          <a:xfrm>
            <a:off x="0" y="0"/>
            <a:ext cx="6557818" cy="6858000"/>
            <a:chOff x="0" y="0"/>
            <a:chExt cx="4762501" cy="5186363"/>
          </a:xfrm>
        </p:grpSpPr>
        <p:cxnSp>
          <p:nvCxnSpPr>
            <p:cNvPr id="5" name="Straight Connector 4">
              <a:extLst>
                <a:ext uri="{FF2B5EF4-FFF2-40B4-BE49-F238E27FC236}">
                  <a16:creationId xmlns:a16="http://schemas.microsoft.com/office/drawing/2014/main" id="{A18BC1BC-99D6-D9F4-19F9-AAE722E2AE61}"/>
                </a:ext>
              </a:extLst>
            </p:cNvPr>
            <p:cNvCxnSpPr>
              <a:cxnSpLocks/>
            </p:cNvCxnSpPr>
            <p:nvPr userDrawn="1"/>
          </p:nvCxnSpPr>
          <p:spPr>
            <a:xfrm flipH="1" flipV="1">
              <a:off x="0" y="876300"/>
              <a:ext cx="4762500" cy="16287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816F797-248B-2C75-29B9-DB65A809D47B}"/>
                </a:ext>
              </a:extLst>
            </p:cNvPr>
            <p:cNvCxnSpPr>
              <a:cxnSpLocks/>
            </p:cNvCxnSpPr>
            <p:nvPr userDrawn="1"/>
          </p:nvCxnSpPr>
          <p:spPr>
            <a:xfrm flipH="1" flipV="1">
              <a:off x="2638425" y="0"/>
              <a:ext cx="2124076" cy="51863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2825017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A49DFD55-3C28-40EF-9E31-A92D2E4017FF}" type="slidenum">
              <a:rPr lang="en-US" smtClean="0"/>
              <a:t>‹#›</a:t>
            </a:fld>
            <a:endParaRPr lang="en-US" dirty="0"/>
          </a:p>
        </p:txBody>
      </p:sp>
    </p:spTree>
    <p:extLst>
      <p:ext uri="{BB962C8B-B14F-4D97-AF65-F5344CB8AC3E}">
        <p14:creationId xmlns:p14="http://schemas.microsoft.com/office/powerpoint/2010/main" val="3078916705"/>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A49DFD55-3C28-40EF-9E31-A92D2E4017FF}" type="slidenum">
              <a:rPr lang="en-US" smtClean="0"/>
              <a:t>‹#›</a:t>
            </a:fld>
            <a:endParaRPr lang="en-US" dirty="0"/>
          </a:p>
        </p:txBody>
      </p:sp>
    </p:spTree>
    <p:extLst>
      <p:ext uri="{BB962C8B-B14F-4D97-AF65-F5344CB8AC3E}">
        <p14:creationId xmlns:p14="http://schemas.microsoft.com/office/powerpoint/2010/main" val="2316743798"/>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A49DFD55-3C28-40EF-9E31-A92D2E4017FF}" type="slidenum">
              <a:rPr lang="en-US" smtClean="0"/>
              <a:t>‹#›</a:t>
            </a:fld>
            <a:endParaRPr lang="en-US" dirty="0"/>
          </a:p>
        </p:txBody>
      </p:sp>
    </p:spTree>
    <p:extLst>
      <p:ext uri="{BB962C8B-B14F-4D97-AF65-F5344CB8AC3E}">
        <p14:creationId xmlns:p14="http://schemas.microsoft.com/office/powerpoint/2010/main" val="1187160403"/>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US" dirty="0"/>
          </a:p>
        </p:txBody>
      </p:sp>
      <p:sp>
        <p:nvSpPr>
          <p:cNvPr id="8" name="Footer Placeholder 7"/>
          <p:cNvSpPr>
            <a:spLocks noGrp="1"/>
          </p:cNvSpPr>
          <p:nvPr>
            <p:ph type="ftr" sz="quarter" idx="11"/>
          </p:nvPr>
        </p:nvSpPr>
        <p:spPr/>
        <p:txBody>
          <a:bodyPr/>
          <a:lstStyle/>
          <a:p>
            <a:r>
              <a:rPr lang="en-US"/>
              <a:t>PRESENTATION TITLE</a:t>
            </a:r>
            <a:endParaRPr lang="en-US" dirty="0"/>
          </a:p>
        </p:txBody>
      </p:sp>
      <p:sp>
        <p:nvSpPr>
          <p:cNvPr id="9" name="Slide Number Placeholder 8"/>
          <p:cNvSpPr>
            <a:spLocks noGrp="1"/>
          </p:cNvSpPr>
          <p:nvPr>
            <p:ph type="sldNum" sz="quarter" idx="12"/>
          </p:nvPr>
        </p:nvSpPr>
        <p:spPr/>
        <p:txBody>
          <a:bodyPr/>
          <a:lstStyle/>
          <a:p>
            <a:fld id="{A49DFD55-3C28-40EF-9E31-A92D2E4017FF}" type="slidenum">
              <a:rPr lang="en-US" smtClean="0"/>
              <a:t>‹#›</a:t>
            </a:fld>
            <a:endParaRPr lang="en-US" dirty="0"/>
          </a:p>
        </p:txBody>
      </p:sp>
    </p:spTree>
    <p:extLst>
      <p:ext uri="{BB962C8B-B14F-4D97-AF65-F5344CB8AC3E}">
        <p14:creationId xmlns:p14="http://schemas.microsoft.com/office/powerpoint/2010/main" val="1357000801"/>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US" dirty="0"/>
          </a:p>
        </p:txBody>
      </p:sp>
      <p:sp>
        <p:nvSpPr>
          <p:cNvPr id="4" name="Footer Placeholder 3"/>
          <p:cNvSpPr>
            <a:spLocks noGrp="1"/>
          </p:cNvSpPr>
          <p:nvPr>
            <p:ph type="ftr" sz="quarter" idx="11"/>
          </p:nvPr>
        </p:nvSpPr>
        <p:spPr/>
        <p:txBody>
          <a:bodyPr/>
          <a:lstStyle/>
          <a:p>
            <a:r>
              <a:rPr lang="en-US"/>
              <a:t>PRESENTATION TITLE</a:t>
            </a:r>
            <a:endParaRPr lang="en-US" dirty="0"/>
          </a:p>
        </p:txBody>
      </p:sp>
      <p:sp>
        <p:nvSpPr>
          <p:cNvPr id="5" name="Slide Number Placeholder 4"/>
          <p:cNvSpPr>
            <a:spLocks noGrp="1"/>
          </p:cNvSpPr>
          <p:nvPr>
            <p:ph type="sldNum" sz="quarter" idx="12"/>
          </p:nvPr>
        </p:nvSpPr>
        <p:spPr/>
        <p:txBody>
          <a:bodyPr/>
          <a:lstStyle/>
          <a:p>
            <a:fld id="{A49DFD55-3C28-40EF-9E31-A92D2E4017FF}" type="slidenum">
              <a:rPr lang="en-US" smtClean="0"/>
              <a:t>‹#›</a:t>
            </a:fld>
            <a:endParaRPr lang="en-US" dirty="0"/>
          </a:p>
        </p:txBody>
      </p:sp>
    </p:spTree>
    <p:extLst>
      <p:ext uri="{BB962C8B-B14F-4D97-AF65-F5344CB8AC3E}">
        <p14:creationId xmlns:p14="http://schemas.microsoft.com/office/powerpoint/2010/main" val="2310074542"/>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dirty="0"/>
          </a:p>
        </p:txBody>
      </p:sp>
      <p:sp>
        <p:nvSpPr>
          <p:cNvPr id="3" name="Footer Placeholder 2"/>
          <p:cNvSpPr>
            <a:spLocks noGrp="1"/>
          </p:cNvSpPr>
          <p:nvPr>
            <p:ph type="ftr" sz="quarter" idx="11"/>
          </p:nvPr>
        </p:nvSpPr>
        <p:spPr/>
        <p:txBody>
          <a:bodyPr/>
          <a:lstStyle/>
          <a:p>
            <a:r>
              <a:rPr lang="en-US"/>
              <a:t>PRESENTATION TITLE</a:t>
            </a:r>
            <a:endParaRPr lang="en-US" dirty="0"/>
          </a:p>
        </p:txBody>
      </p:sp>
      <p:sp>
        <p:nvSpPr>
          <p:cNvPr id="4" name="Slide Number Placeholder 3"/>
          <p:cNvSpPr>
            <a:spLocks noGrp="1"/>
          </p:cNvSpPr>
          <p:nvPr>
            <p:ph type="sldNum" sz="quarter" idx="12"/>
          </p:nvPr>
        </p:nvSpPr>
        <p:spPr/>
        <p:txBody>
          <a:bodyPr/>
          <a:lstStyle/>
          <a:p>
            <a:fld id="{A49DFD55-3C28-40EF-9E31-A92D2E4017FF}" type="slidenum">
              <a:rPr lang="en-US" smtClean="0"/>
              <a:t>‹#›</a:t>
            </a:fld>
            <a:endParaRPr lang="en-US" dirty="0"/>
          </a:p>
        </p:txBody>
      </p:sp>
    </p:spTree>
    <p:extLst>
      <p:ext uri="{BB962C8B-B14F-4D97-AF65-F5344CB8AC3E}">
        <p14:creationId xmlns:p14="http://schemas.microsoft.com/office/powerpoint/2010/main" val="229089994"/>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A49DFD55-3C28-40EF-9E31-A92D2E4017FF}" type="slidenum">
              <a:rPr lang="en-US" smtClean="0"/>
              <a:t>‹#›</a:t>
            </a:fld>
            <a:endParaRPr lang="en-US" dirty="0"/>
          </a:p>
        </p:txBody>
      </p:sp>
    </p:spTree>
    <p:extLst>
      <p:ext uri="{BB962C8B-B14F-4D97-AF65-F5344CB8AC3E}">
        <p14:creationId xmlns:p14="http://schemas.microsoft.com/office/powerpoint/2010/main" val="3098350709"/>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A49DFD55-3C28-40EF-9E31-A92D2E4017FF}" type="slidenum">
              <a:rPr lang="en-US" smtClean="0"/>
              <a:t>‹#›</a:t>
            </a:fld>
            <a:endParaRPr lang="en-US" dirty="0"/>
          </a:p>
        </p:txBody>
      </p:sp>
    </p:spTree>
    <p:extLst>
      <p:ext uri="{BB962C8B-B14F-4D97-AF65-F5344CB8AC3E}">
        <p14:creationId xmlns:p14="http://schemas.microsoft.com/office/powerpoint/2010/main" val="2773952575"/>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PRESENTATION TITLE</a:t>
            </a:r>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9DFD55-3C28-40EF-9E31-A92D2E4017FF}" type="slidenum">
              <a:rPr lang="en-US" smtClean="0"/>
              <a:t>‹#›</a:t>
            </a:fld>
            <a:endParaRPr lang="en-US" dirty="0"/>
          </a:p>
        </p:txBody>
      </p:sp>
    </p:spTree>
    <p:extLst>
      <p:ext uri="{BB962C8B-B14F-4D97-AF65-F5344CB8AC3E}">
        <p14:creationId xmlns:p14="http://schemas.microsoft.com/office/powerpoint/2010/main" val="4020831339"/>
      </p:ext>
    </p:extLst>
  </p:cSld>
  <p:clrMap bg1="lt1" tx1="dk1" bg2="lt2" tx2="dk2" accent1="accent1" accent2="accent2" accent3="accent3" accent4="accent4" accent5="accent5" accent6="accent6" hlink="hlink" folHlink="folHlink"/>
  <p:sldLayoutIdLst>
    <p:sldLayoutId id="2147483753" r:id="rId1"/>
    <p:sldLayoutId id="2147483754" r:id="rId2"/>
    <p:sldLayoutId id="2147483755" r:id="rId3"/>
    <p:sldLayoutId id="2147483756" r:id="rId4"/>
    <p:sldLayoutId id="2147483757" r:id="rId5"/>
    <p:sldLayoutId id="2147483758" r:id="rId6"/>
    <p:sldLayoutId id="2147483759" r:id="rId7"/>
    <p:sldLayoutId id="2147483760" r:id="rId8"/>
    <p:sldLayoutId id="2147483761" r:id="rId9"/>
    <p:sldLayoutId id="2147483762" r:id="rId10"/>
    <p:sldLayoutId id="2147483763" r:id="rId11"/>
    <p:sldLayoutId id="2147483764" r:id="rId12"/>
    <p:sldLayoutId id="2147483765" r:id="rId13"/>
    <p:sldLayoutId id="2147483766" r:id="rId14"/>
    <p:sldLayoutId id="2147483767" r:id="rId15"/>
    <p:sldLayoutId id="2147483768" r:id="rId16"/>
    <p:sldLayoutId id="2147483649" r:id="rId17"/>
    <p:sldLayoutId id="2147483669" r:id="rId18"/>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16.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16.xml"/><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16.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75451-6A4B-484B-9ED1-353CCE25B0F4}"/>
              </a:ext>
            </a:extLst>
          </p:cNvPr>
          <p:cNvSpPr>
            <a:spLocks noGrp="1"/>
          </p:cNvSpPr>
          <p:nvPr>
            <p:ph type="title"/>
          </p:nvPr>
        </p:nvSpPr>
        <p:spPr>
          <a:xfrm>
            <a:off x="5220395" y="209551"/>
            <a:ext cx="7057097" cy="3292474"/>
          </a:xfrm>
        </p:spPr>
        <p:txBody>
          <a:bodyPr anchor="b">
            <a:normAutofit/>
          </a:bodyPr>
          <a:lstStyle/>
          <a:p>
            <a:r>
              <a:rPr lang="en-US" sz="4800" b="1" dirty="0"/>
              <a:t>Key Consistent Tune Generation using Sequence Modelling</a:t>
            </a:r>
          </a:p>
        </p:txBody>
      </p:sp>
      <p:sp>
        <p:nvSpPr>
          <p:cNvPr id="9" name="Slide Number Placeholder 3">
            <a:extLst>
              <a:ext uri="{FF2B5EF4-FFF2-40B4-BE49-F238E27FC236}">
                <a16:creationId xmlns:a16="http://schemas.microsoft.com/office/drawing/2014/main" id="{BB1E647B-150B-466C-6293-17103B85CE39}"/>
              </a:ext>
            </a:extLst>
          </p:cNvPr>
          <p:cNvSpPr>
            <a:spLocks noGrp="1"/>
          </p:cNvSpPr>
          <p:nvPr>
            <p:ph type="sldNum" sz="quarter" idx="12"/>
          </p:nvPr>
        </p:nvSpPr>
        <p:spPr/>
        <p:txBody>
          <a:bodyPr anchor="ctr">
            <a:normAutofit/>
          </a:bodyPr>
          <a:lstStyle/>
          <a:p>
            <a:pPr>
              <a:spcAft>
                <a:spcPts val="600"/>
              </a:spcAft>
            </a:pPr>
            <a:fld id="{A49DFD55-3C28-40EF-9E31-A92D2E4017FF}" type="slidenum">
              <a:rPr lang="en-US" smtClean="0"/>
              <a:pPr>
                <a:spcAft>
                  <a:spcPts val="600"/>
                </a:spcAft>
              </a:pPr>
              <a:t>1</a:t>
            </a:fld>
            <a:endParaRPr lang="en-US"/>
          </a:p>
        </p:txBody>
      </p:sp>
      <p:sp>
        <p:nvSpPr>
          <p:cNvPr id="11" name="Content Placeholder 4">
            <a:extLst>
              <a:ext uri="{FF2B5EF4-FFF2-40B4-BE49-F238E27FC236}">
                <a16:creationId xmlns:a16="http://schemas.microsoft.com/office/drawing/2014/main" id="{765AE497-F735-9278-2D49-E51DA157B0F3}"/>
              </a:ext>
            </a:extLst>
          </p:cNvPr>
          <p:cNvSpPr>
            <a:spLocks noGrp="1"/>
          </p:cNvSpPr>
          <p:nvPr>
            <p:ph sz="half" idx="14"/>
          </p:nvPr>
        </p:nvSpPr>
        <p:spPr>
          <a:xfrm>
            <a:off x="5453725" y="3635298"/>
            <a:ext cx="4904345" cy="2105102"/>
          </a:xfrm>
        </p:spPr>
        <p:txBody>
          <a:bodyPr>
            <a:normAutofit/>
          </a:bodyPr>
          <a:lstStyle/>
          <a:p>
            <a:r>
              <a:rPr lang="en-US" b="1" dirty="0"/>
              <a:t>Created by:</a:t>
            </a:r>
          </a:p>
          <a:p>
            <a:r>
              <a:rPr lang="en-US" b="1" dirty="0"/>
              <a:t>Student Id: </a:t>
            </a:r>
            <a:r>
              <a:rPr lang="en-US" dirty="0"/>
              <a:t>1223507</a:t>
            </a:r>
          </a:p>
          <a:p>
            <a:r>
              <a:rPr lang="en-US" b="1" dirty="0"/>
              <a:t>Name: </a:t>
            </a:r>
            <a:r>
              <a:rPr lang="en-US" dirty="0"/>
              <a:t>Ananya Shankar Chittoor</a:t>
            </a:r>
          </a:p>
        </p:txBody>
      </p:sp>
      <p:pic>
        <p:nvPicPr>
          <p:cNvPr id="4" name="Picture 3" descr="Music sheet">
            <a:extLst>
              <a:ext uri="{FF2B5EF4-FFF2-40B4-BE49-F238E27FC236}">
                <a16:creationId xmlns:a16="http://schemas.microsoft.com/office/drawing/2014/main" id="{C6E14492-C7C8-A319-4738-456BD1CF5FFF}"/>
              </a:ext>
            </a:extLst>
          </p:cNvPr>
          <p:cNvPicPr>
            <a:picLocks noChangeAspect="1"/>
          </p:cNvPicPr>
          <p:nvPr/>
        </p:nvPicPr>
        <p:blipFill>
          <a:blip r:embed="rId3"/>
          <a:srcRect r="46785"/>
          <a:stretch/>
        </p:blipFill>
        <p:spPr>
          <a:xfrm>
            <a:off x="-28230" y="-9144"/>
            <a:ext cx="5481955" cy="6876288"/>
          </a:xfrm>
          <a:custGeom>
            <a:avLst/>
            <a:gdLst>
              <a:gd name="connsiteX0" fmla="*/ 0 w 5476875"/>
              <a:gd name="connsiteY0" fmla="*/ 0 h 6858000"/>
              <a:gd name="connsiteX1" fmla="*/ 5476875 w 5476875"/>
              <a:gd name="connsiteY1" fmla="*/ 0 h 6858000"/>
              <a:gd name="connsiteX2" fmla="*/ 5476875 w 5476875"/>
              <a:gd name="connsiteY2" fmla="*/ 6858000 h 6858000"/>
              <a:gd name="connsiteX3" fmla="*/ 0 w 5476875"/>
              <a:gd name="connsiteY3" fmla="*/ 6858000 h 6858000"/>
              <a:gd name="connsiteX4" fmla="*/ 0 w 5476875"/>
              <a:gd name="connsiteY4" fmla="*/ 0 h 6858000"/>
              <a:gd name="connsiteX0" fmla="*/ 0 w 5476875"/>
              <a:gd name="connsiteY0" fmla="*/ 0 h 6858000"/>
              <a:gd name="connsiteX1" fmla="*/ 2520315 w 5476875"/>
              <a:gd name="connsiteY1" fmla="*/ 0 h 6858000"/>
              <a:gd name="connsiteX2" fmla="*/ 5476875 w 5476875"/>
              <a:gd name="connsiteY2" fmla="*/ 6858000 h 6858000"/>
              <a:gd name="connsiteX3" fmla="*/ 0 w 5476875"/>
              <a:gd name="connsiteY3" fmla="*/ 6858000 h 6858000"/>
              <a:gd name="connsiteX4" fmla="*/ 0 w 5476875"/>
              <a:gd name="connsiteY4" fmla="*/ 0 h 6858000"/>
              <a:gd name="connsiteX0" fmla="*/ 5080 w 5481955"/>
              <a:gd name="connsiteY0" fmla="*/ 0 h 6858000"/>
              <a:gd name="connsiteX1" fmla="*/ 2525395 w 5481955"/>
              <a:gd name="connsiteY1" fmla="*/ 0 h 6858000"/>
              <a:gd name="connsiteX2" fmla="*/ 5481955 w 5481955"/>
              <a:gd name="connsiteY2" fmla="*/ 6858000 h 6858000"/>
              <a:gd name="connsiteX3" fmla="*/ 5080 w 5481955"/>
              <a:gd name="connsiteY3" fmla="*/ 6858000 h 6858000"/>
              <a:gd name="connsiteX4" fmla="*/ 0 w 5481955"/>
              <a:gd name="connsiteY4" fmla="*/ 4805680 h 6858000"/>
              <a:gd name="connsiteX5" fmla="*/ 5080 w 5481955"/>
              <a:gd name="connsiteY5" fmla="*/ 0 h 685800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805680 h 6863080"/>
              <a:gd name="connsiteX5" fmla="*/ 5080 w 5481955"/>
              <a:gd name="connsiteY5" fmla="*/ 0 h 686308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805680 h 6863080"/>
              <a:gd name="connsiteX5" fmla="*/ 5080 w 5481955"/>
              <a:gd name="connsiteY5" fmla="*/ 0 h 686308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805680 h 6863080"/>
              <a:gd name="connsiteX5" fmla="*/ 5080 w 5481955"/>
              <a:gd name="connsiteY5" fmla="*/ 0 h 686308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759960 h 6863080"/>
              <a:gd name="connsiteX5" fmla="*/ 5080 w 5481955"/>
              <a:gd name="connsiteY5" fmla="*/ 0 h 686308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759960 h 6863080"/>
              <a:gd name="connsiteX5" fmla="*/ 5080 w 5481955"/>
              <a:gd name="connsiteY5" fmla="*/ 0 h 6863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81955" h="6863080">
                <a:moveTo>
                  <a:pt x="5080" y="0"/>
                </a:moveTo>
                <a:lnTo>
                  <a:pt x="2525395" y="0"/>
                </a:lnTo>
                <a:lnTo>
                  <a:pt x="5481955" y="6858000"/>
                </a:lnTo>
                <a:lnTo>
                  <a:pt x="899160" y="6863080"/>
                </a:lnTo>
                <a:cubicBezTo>
                  <a:pt x="506307" y="5933440"/>
                  <a:pt x="413173" y="5720080"/>
                  <a:pt x="0" y="4759960"/>
                </a:cubicBezTo>
                <a:cubicBezTo>
                  <a:pt x="1693" y="3158067"/>
                  <a:pt x="3387" y="1601893"/>
                  <a:pt x="5080" y="0"/>
                </a:cubicBezTo>
                <a:close/>
              </a:path>
            </a:pathLst>
          </a:custGeom>
          <a:noFill/>
        </p:spPr>
      </p:pic>
    </p:spTree>
    <p:extLst>
      <p:ext uri="{BB962C8B-B14F-4D97-AF65-F5344CB8AC3E}">
        <p14:creationId xmlns:p14="http://schemas.microsoft.com/office/powerpoint/2010/main" val="25860588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27D9B3-B64F-656A-0D99-161A6C0F518F}"/>
              </a:ext>
            </a:extLst>
          </p:cNvPr>
          <p:cNvSpPr>
            <a:spLocks noGrp="1"/>
          </p:cNvSpPr>
          <p:nvPr>
            <p:ph type="title"/>
          </p:nvPr>
        </p:nvSpPr>
        <p:spPr>
          <a:xfrm>
            <a:off x="1407594" y="136526"/>
            <a:ext cx="9643265" cy="855933"/>
          </a:xfrm>
        </p:spPr>
        <p:txBody>
          <a:bodyPr/>
          <a:lstStyle/>
          <a:p>
            <a:r>
              <a:rPr lang="en-CA" dirty="0"/>
              <a:t>Results - Vanilla RNN</a:t>
            </a:r>
            <a:endParaRPr lang="en-US" dirty="0"/>
          </a:p>
        </p:txBody>
      </p:sp>
      <p:sp>
        <p:nvSpPr>
          <p:cNvPr id="10" name="Content Placeholder 9">
            <a:extLst>
              <a:ext uri="{FF2B5EF4-FFF2-40B4-BE49-F238E27FC236}">
                <a16:creationId xmlns:a16="http://schemas.microsoft.com/office/drawing/2014/main" id="{89836956-CADF-F7A9-8D4D-31F2E482F1E1}"/>
              </a:ext>
            </a:extLst>
          </p:cNvPr>
          <p:cNvSpPr>
            <a:spLocks noGrp="1"/>
          </p:cNvSpPr>
          <p:nvPr>
            <p:ph sz="half" idx="14"/>
          </p:nvPr>
        </p:nvSpPr>
        <p:spPr>
          <a:xfrm>
            <a:off x="706988" y="1310846"/>
            <a:ext cx="11213666" cy="4599300"/>
          </a:xfrm>
        </p:spPr>
        <p:txBody>
          <a:bodyPr>
            <a:normAutofit fontScale="92500" lnSpcReduction="10000"/>
          </a:bodyPr>
          <a:lstStyle/>
          <a:p>
            <a:br>
              <a:rPr lang="en-US" b="1" dirty="0"/>
            </a:br>
            <a:r>
              <a:rPr lang="en-US" b="1" dirty="0"/>
              <a:t>Training Accuracy:</a:t>
            </a:r>
          </a:p>
          <a:p>
            <a:pPr marL="285750" indent="-285750">
              <a:buFont typeface="Arial" panose="020B0604020202020204" pitchFamily="34" charset="0"/>
              <a:buChar char="•"/>
            </a:pPr>
            <a:r>
              <a:rPr lang="en-US" dirty="0"/>
              <a:t>Steadily improves from around 0.77 to approximately 0.83 by the 18th epoch.</a:t>
            </a:r>
          </a:p>
          <a:p>
            <a:pPr marL="285750" indent="-285750">
              <a:buFont typeface="Arial" panose="020B0604020202020204" pitchFamily="34" charset="0"/>
              <a:buChar char="•"/>
            </a:pPr>
            <a:r>
              <a:rPr lang="en-US" dirty="0"/>
              <a:t>Indicates effective learning from the training data.</a:t>
            </a:r>
          </a:p>
          <a:p>
            <a:r>
              <a:rPr lang="en-US" b="1" dirty="0"/>
              <a:t>Validation Accuracy:</a:t>
            </a:r>
          </a:p>
          <a:p>
            <a:pPr marL="285750" indent="-285750">
              <a:buFont typeface="Arial" panose="020B0604020202020204" pitchFamily="34" charset="0"/>
              <a:buChar char="•"/>
            </a:pPr>
            <a:r>
              <a:rPr lang="en-US" dirty="0"/>
              <a:t>Follows a similar upward trend, stabilizing around 0.82.</a:t>
            </a:r>
          </a:p>
          <a:p>
            <a:pPr marL="285750" indent="-285750">
              <a:buFont typeface="Arial" panose="020B0604020202020204" pitchFamily="34" charset="0"/>
              <a:buChar char="•"/>
            </a:pPr>
            <a:r>
              <a:rPr lang="en-US" dirty="0"/>
              <a:t>Suggests the model generalizes well to unseen data with minimal gap between training and validation accuracy.</a:t>
            </a:r>
          </a:p>
          <a:p>
            <a:r>
              <a:rPr lang="en-US" b="1" dirty="0"/>
              <a:t>Training Loss:</a:t>
            </a:r>
          </a:p>
          <a:p>
            <a:pPr marL="285750" indent="-285750">
              <a:buFont typeface="Arial" panose="020B0604020202020204" pitchFamily="34" charset="0"/>
              <a:buChar char="•"/>
            </a:pPr>
            <a:r>
              <a:rPr lang="en-US" dirty="0"/>
              <a:t>Consistently decreases from a high of 0.90 to around 0.50.</a:t>
            </a:r>
          </a:p>
          <a:p>
            <a:pPr marL="285750" indent="-285750">
              <a:buFont typeface="Arial" panose="020B0604020202020204" pitchFamily="34" charset="0"/>
              <a:buChar char="•"/>
            </a:pPr>
            <a:r>
              <a:rPr lang="en-US" dirty="0"/>
              <a:t>Reflects increasing model confidence in predictions.</a:t>
            </a:r>
          </a:p>
          <a:p>
            <a:r>
              <a:rPr lang="en-US" b="1" dirty="0"/>
              <a:t>Validation Loss:</a:t>
            </a:r>
          </a:p>
          <a:p>
            <a:pPr marL="285750" indent="-285750">
              <a:buFont typeface="Arial" panose="020B0604020202020204" pitchFamily="34" charset="0"/>
              <a:buChar char="•"/>
            </a:pPr>
            <a:r>
              <a:rPr lang="en-US" dirty="0"/>
              <a:t>Shows a downward trend, stabilizing around 0.55.</a:t>
            </a:r>
          </a:p>
          <a:p>
            <a:pPr marL="285750" indent="-285750">
              <a:buFont typeface="Arial" panose="020B0604020202020204" pitchFamily="34" charset="0"/>
              <a:buChar char="•"/>
            </a:pPr>
            <a:r>
              <a:rPr lang="en-US" dirty="0"/>
              <a:t>Indicates the model is converging and fine-tuning its weights.</a:t>
            </a:r>
            <a:endParaRPr lang="en-CA" dirty="0"/>
          </a:p>
          <a:p>
            <a:endParaRPr lang="en-CA" dirty="0"/>
          </a:p>
        </p:txBody>
      </p:sp>
    </p:spTree>
    <p:extLst>
      <p:ext uri="{BB962C8B-B14F-4D97-AF65-F5344CB8AC3E}">
        <p14:creationId xmlns:p14="http://schemas.microsoft.com/office/powerpoint/2010/main" val="6369298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pic>
        <p:nvPicPr>
          <p:cNvPr id="11" name="Content Placeholder 10" descr="A graph of a graph with a line&#10;&#10;Description automatically generated with medium confidence">
            <a:extLst>
              <a:ext uri="{FF2B5EF4-FFF2-40B4-BE49-F238E27FC236}">
                <a16:creationId xmlns:a16="http://schemas.microsoft.com/office/drawing/2014/main" id="{BCBAA3D9-8059-7D3E-5261-134E6CDFF456}"/>
              </a:ext>
            </a:extLst>
          </p:cNvPr>
          <p:cNvPicPr>
            <a:picLocks noChangeAspect="1"/>
          </p:cNvPicPr>
          <p:nvPr/>
        </p:nvPicPr>
        <p:blipFill>
          <a:blip r:embed="rId2"/>
          <a:stretch>
            <a:fillRect/>
          </a:stretch>
        </p:blipFill>
        <p:spPr>
          <a:xfrm>
            <a:off x="643467" y="1457784"/>
            <a:ext cx="4871311" cy="3839540"/>
          </a:xfrm>
          <a:prstGeom prst="rect">
            <a:avLst/>
          </a:prstGeom>
        </p:spPr>
      </p:pic>
      <p:pic>
        <p:nvPicPr>
          <p:cNvPr id="9" name="Content Placeholder 8" descr="A graph of a graph showing the value of a train&#10;&#10;Description automatically generated">
            <a:extLst>
              <a:ext uri="{FF2B5EF4-FFF2-40B4-BE49-F238E27FC236}">
                <a16:creationId xmlns:a16="http://schemas.microsoft.com/office/drawing/2014/main" id="{15D37860-C9BD-2BEA-4E3D-8F6E3D540048}"/>
              </a:ext>
            </a:extLst>
          </p:cNvPr>
          <p:cNvPicPr>
            <a:picLocks noChangeAspect="1"/>
          </p:cNvPicPr>
          <p:nvPr/>
        </p:nvPicPr>
        <p:blipFill>
          <a:blip r:embed="rId3"/>
          <a:stretch>
            <a:fillRect/>
          </a:stretch>
        </p:blipFill>
        <p:spPr>
          <a:xfrm>
            <a:off x="6462912" y="1457784"/>
            <a:ext cx="4780953" cy="3768321"/>
          </a:xfrm>
          <a:prstGeom prst="rect">
            <a:avLst/>
          </a:prstGeom>
        </p:spPr>
      </p:pic>
      <p:sp>
        <p:nvSpPr>
          <p:cNvPr id="7" name="Slide Number Placeholder 6">
            <a:extLst>
              <a:ext uri="{FF2B5EF4-FFF2-40B4-BE49-F238E27FC236}">
                <a16:creationId xmlns:a16="http://schemas.microsoft.com/office/drawing/2014/main" id="{7827618C-4675-09F6-2E39-6703915D2261}"/>
              </a:ext>
            </a:extLst>
          </p:cNvPr>
          <p:cNvSpPr>
            <a:spLocks/>
          </p:cNvSpPr>
          <p:nvPr/>
        </p:nvSpPr>
        <p:spPr>
          <a:xfrm>
            <a:off x="10454803" y="4995833"/>
            <a:ext cx="1093730" cy="404382"/>
          </a:xfrm>
          <a:prstGeom prst="rect">
            <a:avLst/>
          </a:prstGeom>
        </p:spPr>
        <p:txBody>
          <a:bodyPr/>
          <a:lstStyle/>
          <a:p>
            <a:pPr defTabSz="498714">
              <a:spcAft>
                <a:spcPts val="606"/>
              </a:spcAft>
            </a:pPr>
            <a:fld id="{A49DFD55-3C28-40EF-9E31-A92D2E4017FF}" type="slidenum">
              <a:rPr lang="en-US" sz="1963" kern="1200">
                <a:solidFill>
                  <a:schemeClr val="tx1"/>
                </a:solidFill>
                <a:latin typeface="+mn-lt"/>
                <a:ea typeface="+mn-ea"/>
                <a:cs typeface="+mn-cs"/>
              </a:rPr>
              <a:pPr defTabSz="498714">
                <a:spcAft>
                  <a:spcPts val="606"/>
                </a:spcAft>
              </a:pPr>
              <a:t>11</a:t>
            </a:fld>
            <a:endParaRPr lang="en-US"/>
          </a:p>
        </p:txBody>
      </p:sp>
    </p:spTree>
    <p:extLst>
      <p:ext uri="{BB962C8B-B14F-4D97-AF65-F5344CB8AC3E}">
        <p14:creationId xmlns:p14="http://schemas.microsoft.com/office/powerpoint/2010/main" val="4302955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27D9B3-B64F-656A-0D99-161A6C0F518F}"/>
              </a:ext>
            </a:extLst>
          </p:cNvPr>
          <p:cNvSpPr>
            <a:spLocks noGrp="1"/>
          </p:cNvSpPr>
          <p:nvPr>
            <p:ph type="title"/>
          </p:nvPr>
        </p:nvSpPr>
        <p:spPr>
          <a:xfrm>
            <a:off x="1407594" y="136526"/>
            <a:ext cx="9643265" cy="855933"/>
          </a:xfrm>
        </p:spPr>
        <p:txBody>
          <a:bodyPr/>
          <a:lstStyle/>
          <a:p>
            <a:r>
              <a:rPr lang="en-CA" dirty="0"/>
              <a:t>Results - GRU</a:t>
            </a:r>
            <a:endParaRPr lang="en-US" dirty="0"/>
          </a:p>
        </p:txBody>
      </p:sp>
      <p:sp>
        <p:nvSpPr>
          <p:cNvPr id="10" name="Content Placeholder 9">
            <a:extLst>
              <a:ext uri="{FF2B5EF4-FFF2-40B4-BE49-F238E27FC236}">
                <a16:creationId xmlns:a16="http://schemas.microsoft.com/office/drawing/2014/main" id="{89836956-CADF-F7A9-8D4D-31F2E482F1E1}"/>
              </a:ext>
            </a:extLst>
          </p:cNvPr>
          <p:cNvSpPr>
            <a:spLocks noGrp="1"/>
          </p:cNvSpPr>
          <p:nvPr>
            <p:ph sz="half" idx="14"/>
          </p:nvPr>
        </p:nvSpPr>
        <p:spPr>
          <a:xfrm>
            <a:off x="706988" y="1310846"/>
            <a:ext cx="11581656" cy="4599300"/>
          </a:xfrm>
        </p:spPr>
        <p:txBody>
          <a:bodyPr>
            <a:noAutofit/>
          </a:bodyPr>
          <a:lstStyle/>
          <a:p>
            <a:r>
              <a:rPr lang="en-US" sz="1700" b="1" dirty="0"/>
              <a:t>Training Accuracy:</a:t>
            </a:r>
          </a:p>
          <a:p>
            <a:pPr marL="285750" indent="-285750">
              <a:buFont typeface="Arial" panose="020B0604020202020204" pitchFamily="34" charset="0"/>
              <a:buChar char="•"/>
            </a:pPr>
            <a:r>
              <a:rPr lang="en-US" sz="1700" dirty="0"/>
              <a:t>Starts at approximately 0.80 and improves steadily, reaching around 0.88 by the 18th epoch.</a:t>
            </a:r>
          </a:p>
          <a:p>
            <a:pPr marL="285750" indent="-285750">
              <a:buFont typeface="Arial" panose="020B0604020202020204" pitchFamily="34" charset="0"/>
              <a:buChar char="•"/>
            </a:pPr>
            <a:r>
              <a:rPr lang="en-US" sz="1700" dirty="0"/>
              <a:t>Demonstrates that the GRU model is effectively learning and refining its predictions over time.</a:t>
            </a:r>
          </a:p>
          <a:p>
            <a:r>
              <a:rPr lang="en-US" sz="1700" b="1" dirty="0"/>
              <a:t>Validation Accuracy:</a:t>
            </a:r>
          </a:p>
          <a:p>
            <a:pPr marL="285750" indent="-285750">
              <a:buFont typeface="Arial" panose="020B0604020202020204" pitchFamily="34" charset="0"/>
              <a:buChar char="•"/>
            </a:pPr>
            <a:r>
              <a:rPr lang="en-US" sz="1700" dirty="0"/>
              <a:t>Follows a closely related trend to the training accuracy, stabilizing around 0.84 to 0.85.</a:t>
            </a:r>
          </a:p>
          <a:p>
            <a:pPr marL="285750" indent="-285750">
              <a:buFont typeface="Arial" panose="020B0604020202020204" pitchFamily="34" charset="0"/>
              <a:buChar char="•"/>
            </a:pPr>
            <a:r>
              <a:rPr lang="en-US" sz="1700" dirty="0"/>
              <a:t>Indicates that the model generalizes well to unseen data, with minimal overfitting.</a:t>
            </a:r>
          </a:p>
          <a:p>
            <a:r>
              <a:rPr lang="en-US" sz="1700" b="1" dirty="0"/>
              <a:t>Training Loss:</a:t>
            </a:r>
          </a:p>
          <a:p>
            <a:pPr marL="285750" indent="-285750">
              <a:buFont typeface="Arial" panose="020B0604020202020204" pitchFamily="34" charset="0"/>
              <a:buChar char="•"/>
            </a:pPr>
            <a:r>
              <a:rPr lang="en-US" sz="1700" dirty="0"/>
              <a:t>Shows a consistent decrease from approximately 0.70 to about 0.35 by the 18th epoch.</a:t>
            </a:r>
          </a:p>
          <a:p>
            <a:pPr marL="285750" indent="-285750">
              <a:buFont typeface="Arial" panose="020B0604020202020204" pitchFamily="34" charset="0"/>
              <a:buChar char="•"/>
            </a:pPr>
            <a:r>
              <a:rPr lang="en-US" sz="1700" dirty="0"/>
              <a:t>Suggests that the model is improving its predictions and reducing errors over the training process.</a:t>
            </a:r>
          </a:p>
          <a:p>
            <a:r>
              <a:rPr lang="en-US" sz="1700" b="1" dirty="0"/>
              <a:t>Validation Loss:</a:t>
            </a:r>
          </a:p>
          <a:p>
            <a:pPr marL="285750" indent="-285750">
              <a:buFont typeface="Arial" panose="020B0604020202020204" pitchFamily="34" charset="0"/>
              <a:buChar char="•"/>
            </a:pPr>
            <a:r>
              <a:rPr lang="en-US" sz="1700" dirty="0"/>
              <a:t>Similarly decreases from around 0.55 to about 0.45, with a slight increase towards the end.</a:t>
            </a:r>
          </a:p>
          <a:p>
            <a:pPr marL="285750" indent="-285750">
              <a:buFont typeface="Arial" panose="020B0604020202020204" pitchFamily="34" charset="0"/>
              <a:buChar char="•"/>
            </a:pPr>
            <a:r>
              <a:rPr lang="en-US" sz="1700" dirty="0"/>
              <a:t>Reflects good convergence, although the slight rise towards the end might suggest the beginning of overfitting.</a:t>
            </a:r>
            <a:endParaRPr lang="en-CA" sz="1700" dirty="0"/>
          </a:p>
        </p:txBody>
      </p:sp>
    </p:spTree>
    <p:extLst>
      <p:ext uri="{BB962C8B-B14F-4D97-AF65-F5344CB8AC3E}">
        <p14:creationId xmlns:p14="http://schemas.microsoft.com/office/powerpoint/2010/main" val="24839103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7827618C-4675-09F6-2E39-6703915D2261}"/>
              </a:ext>
            </a:extLst>
          </p:cNvPr>
          <p:cNvSpPr>
            <a:spLocks/>
          </p:cNvSpPr>
          <p:nvPr/>
        </p:nvSpPr>
        <p:spPr>
          <a:xfrm>
            <a:off x="10454803" y="4995833"/>
            <a:ext cx="1093730" cy="404382"/>
          </a:xfrm>
          <a:prstGeom prst="rect">
            <a:avLst/>
          </a:prstGeom>
        </p:spPr>
        <p:txBody>
          <a:bodyPr/>
          <a:lstStyle/>
          <a:p>
            <a:pPr defTabSz="498714">
              <a:spcAft>
                <a:spcPts val="606"/>
              </a:spcAft>
            </a:pPr>
            <a:fld id="{A49DFD55-3C28-40EF-9E31-A92D2E4017FF}" type="slidenum">
              <a:rPr lang="en-US" sz="1963" kern="1200" smtClean="0">
                <a:solidFill>
                  <a:schemeClr val="tx1"/>
                </a:solidFill>
                <a:latin typeface="+mn-lt"/>
                <a:ea typeface="+mn-ea"/>
                <a:cs typeface="+mn-cs"/>
              </a:rPr>
              <a:pPr defTabSz="498714">
                <a:spcAft>
                  <a:spcPts val="606"/>
                </a:spcAft>
              </a:pPr>
              <a:t>13</a:t>
            </a:fld>
            <a:endParaRPr lang="en-US"/>
          </a:p>
        </p:txBody>
      </p:sp>
      <p:pic>
        <p:nvPicPr>
          <p:cNvPr id="3" name="Picture 2" descr="A graph of a graph showing the value of a train&#10;&#10;Description automatically generated with medium confidence">
            <a:extLst>
              <a:ext uri="{FF2B5EF4-FFF2-40B4-BE49-F238E27FC236}">
                <a16:creationId xmlns:a16="http://schemas.microsoft.com/office/drawing/2014/main" id="{CC30103B-C1AC-85B3-5A5D-CD627CB4E7A9}"/>
              </a:ext>
            </a:extLst>
          </p:cNvPr>
          <p:cNvPicPr>
            <a:picLocks noChangeAspect="1"/>
          </p:cNvPicPr>
          <p:nvPr/>
        </p:nvPicPr>
        <p:blipFill>
          <a:blip r:embed="rId3"/>
          <a:stretch>
            <a:fillRect/>
          </a:stretch>
        </p:blipFill>
        <p:spPr>
          <a:xfrm>
            <a:off x="643467" y="1491238"/>
            <a:ext cx="5266954" cy="4151384"/>
          </a:xfrm>
          <a:prstGeom prst="rect">
            <a:avLst/>
          </a:prstGeom>
        </p:spPr>
      </p:pic>
      <p:pic>
        <p:nvPicPr>
          <p:cNvPr id="5" name="Picture 4" descr="A graph of a graph showing a loss&#10;&#10;Description automatically generated with medium confidence">
            <a:extLst>
              <a:ext uri="{FF2B5EF4-FFF2-40B4-BE49-F238E27FC236}">
                <a16:creationId xmlns:a16="http://schemas.microsoft.com/office/drawing/2014/main" id="{841F967E-780B-DCA0-14D1-5C611DCC6D73}"/>
              </a:ext>
            </a:extLst>
          </p:cNvPr>
          <p:cNvPicPr>
            <a:picLocks noChangeAspect="1"/>
          </p:cNvPicPr>
          <p:nvPr/>
        </p:nvPicPr>
        <p:blipFill>
          <a:blip r:embed="rId4"/>
          <a:stretch>
            <a:fillRect/>
          </a:stretch>
        </p:blipFill>
        <p:spPr>
          <a:xfrm>
            <a:off x="6281579" y="1491238"/>
            <a:ext cx="5266954" cy="4151384"/>
          </a:xfrm>
          <a:prstGeom prst="rect">
            <a:avLst/>
          </a:prstGeom>
        </p:spPr>
      </p:pic>
    </p:spTree>
    <p:extLst>
      <p:ext uri="{BB962C8B-B14F-4D97-AF65-F5344CB8AC3E}">
        <p14:creationId xmlns:p14="http://schemas.microsoft.com/office/powerpoint/2010/main" val="14508282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27D9B3-B64F-656A-0D99-161A6C0F518F}"/>
              </a:ext>
            </a:extLst>
          </p:cNvPr>
          <p:cNvSpPr>
            <a:spLocks noGrp="1"/>
          </p:cNvSpPr>
          <p:nvPr>
            <p:ph type="title"/>
          </p:nvPr>
        </p:nvSpPr>
        <p:spPr>
          <a:xfrm>
            <a:off x="1407594" y="136526"/>
            <a:ext cx="9643265" cy="855933"/>
          </a:xfrm>
        </p:spPr>
        <p:txBody>
          <a:bodyPr/>
          <a:lstStyle/>
          <a:p>
            <a:r>
              <a:rPr lang="en-CA" dirty="0"/>
              <a:t>Results - LSTM</a:t>
            </a:r>
            <a:endParaRPr lang="en-US" dirty="0"/>
          </a:p>
        </p:txBody>
      </p:sp>
      <p:sp>
        <p:nvSpPr>
          <p:cNvPr id="10" name="Content Placeholder 9">
            <a:extLst>
              <a:ext uri="{FF2B5EF4-FFF2-40B4-BE49-F238E27FC236}">
                <a16:creationId xmlns:a16="http://schemas.microsoft.com/office/drawing/2014/main" id="{89836956-CADF-F7A9-8D4D-31F2E482F1E1}"/>
              </a:ext>
            </a:extLst>
          </p:cNvPr>
          <p:cNvSpPr>
            <a:spLocks noGrp="1"/>
          </p:cNvSpPr>
          <p:nvPr>
            <p:ph sz="half" idx="14"/>
          </p:nvPr>
        </p:nvSpPr>
        <p:spPr>
          <a:xfrm>
            <a:off x="706988" y="1310846"/>
            <a:ext cx="10801071" cy="4599300"/>
          </a:xfrm>
        </p:spPr>
        <p:txBody>
          <a:bodyPr>
            <a:normAutofit fontScale="92500" lnSpcReduction="20000"/>
          </a:bodyPr>
          <a:lstStyle/>
          <a:p>
            <a:br>
              <a:rPr lang="en-US" b="1" dirty="0"/>
            </a:br>
            <a:r>
              <a:rPr lang="en-US" b="1" dirty="0"/>
              <a:t>Training Accuracy:</a:t>
            </a:r>
          </a:p>
          <a:p>
            <a:pPr marL="285750" indent="-285750">
              <a:buFont typeface="Arial" panose="020B0604020202020204" pitchFamily="34" charset="0"/>
              <a:buChar char="•"/>
            </a:pPr>
            <a:r>
              <a:rPr lang="en-US" dirty="0"/>
              <a:t>Steadily improves from around 0.77 to approximately 0.83 by the 18th epoch.</a:t>
            </a:r>
          </a:p>
          <a:p>
            <a:pPr marL="285750" indent="-285750">
              <a:buFont typeface="Arial" panose="020B0604020202020204" pitchFamily="34" charset="0"/>
              <a:buChar char="•"/>
            </a:pPr>
            <a:r>
              <a:rPr lang="en-US" dirty="0"/>
              <a:t>Indicates effective learning from the training data.</a:t>
            </a:r>
          </a:p>
          <a:p>
            <a:r>
              <a:rPr lang="en-US" b="1" dirty="0"/>
              <a:t>Validation Accuracy:</a:t>
            </a:r>
          </a:p>
          <a:p>
            <a:pPr marL="285750" indent="-285750">
              <a:buFont typeface="Arial" panose="020B0604020202020204" pitchFamily="34" charset="0"/>
              <a:buChar char="•"/>
            </a:pPr>
            <a:r>
              <a:rPr lang="en-US" dirty="0"/>
              <a:t>Follows a similar upward trend, stabilizing around 0.82.</a:t>
            </a:r>
          </a:p>
          <a:p>
            <a:pPr marL="285750" indent="-285750">
              <a:buFont typeface="Arial" panose="020B0604020202020204" pitchFamily="34" charset="0"/>
              <a:buChar char="•"/>
            </a:pPr>
            <a:r>
              <a:rPr lang="en-US" dirty="0"/>
              <a:t>Suggests the model generalizes well to unseen data with minimal gap between training and validation accuracy.</a:t>
            </a:r>
          </a:p>
          <a:p>
            <a:r>
              <a:rPr lang="en-US" b="1" dirty="0"/>
              <a:t>Training Loss:</a:t>
            </a:r>
          </a:p>
          <a:p>
            <a:pPr marL="285750" indent="-285750">
              <a:buFont typeface="Arial" panose="020B0604020202020204" pitchFamily="34" charset="0"/>
              <a:buChar char="•"/>
            </a:pPr>
            <a:r>
              <a:rPr lang="en-US" dirty="0"/>
              <a:t>Consistently decreases from a high of 0.90 to around 0.50.</a:t>
            </a:r>
          </a:p>
          <a:p>
            <a:pPr marL="285750" indent="-285750">
              <a:buFont typeface="Arial" panose="020B0604020202020204" pitchFamily="34" charset="0"/>
              <a:buChar char="•"/>
            </a:pPr>
            <a:r>
              <a:rPr lang="en-US" dirty="0"/>
              <a:t>Reflects increasing model confidence in predictions.</a:t>
            </a:r>
          </a:p>
          <a:p>
            <a:r>
              <a:rPr lang="en-US" b="1" dirty="0"/>
              <a:t>Validation Loss:</a:t>
            </a:r>
          </a:p>
          <a:p>
            <a:pPr marL="285750" indent="-285750">
              <a:buFont typeface="Arial" panose="020B0604020202020204" pitchFamily="34" charset="0"/>
              <a:buChar char="•"/>
            </a:pPr>
            <a:r>
              <a:rPr lang="en-US" dirty="0"/>
              <a:t>Shows a downward trend, stabilizing around 0.55.</a:t>
            </a:r>
          </a:p>
          <a:p>
            <a:pPr marL="285750" indent="-285750">
              <a:buFont typeface="Arial" panose="020B0604020202020204" pitchFamily="34" charset="0"/>
              <a:buChar char="•"/>
            </a:pPr>
            <a:r>
              <a:rPr lang="en-US" dirty="0"/>
              <a:t>Indicates the model is converging and fine-tuning its weights.</a:t>
            </a:r>
            <a:endParaRPr lang="en-CA" dirty="0"/>
          </a:p>
          <a:p>
            <a:endParaRPr lang="en-CA" dirty="0"/>
          </a:p>
        </p:txBody>
      </p:sp>
    </p:spTree>
    <p:extLst>
      <p:ext uri="{BB962C8B-B14F-4D97-AF65-F5344CB8AC3E}">
        <p14:creationId xmlns:p14="http://schemas.microsoft.com/office/powerpoint/2010/main" val="7776619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7827618C-4675-09F6-2E39-6703915D2261}"/>
              </a:ext>
            </a:extLst>
          </p:cNvPr>
          <p:cNvSpPr>
            <a:spLocks/>
          </p:cNvSpPr>
          <p:nvPr/>
        </p:nvSpPr>
        <p:spPr>
          <a:xfrm>
            <a:off x="10454803" y="4995833"/>
            <a:ext cx="1093730" cy="404382"/>
          </a:xfrm>
          <a:prstGeom prst="rect">
            <a:avLst/>
          </a:prstGeom>
        </p:spPr>
        <p:txBody>
          <a:bodyPr/>
          <a:lstStyle/>
          <a:p>
            <a:pPr defTabSz="498714">
              <a:spcAft>
                <a:spcPts val="606"/>
              </a:spcAft>
            </a:pPr>
            <a:fld id="{A49DFD55-3C28-40EF-9E31-A92D2E4017FF}" type="slidenum">
              <a:rPr lang="en-US" sz="1963" kern="1200">
                <a:solidFill>
                  <a:schemeClr val="tx1"/>
                </a:solidFill>
                <a:latin typeface="+mn-lt"/>
                <a:ea typeface="+mn-ea"/>
                <a:cs typeface="+mn-cs"/>
              </a:rPr>
              <a:pPr defTabSz="498714">
                <a:spcAft>
                  <a:spcPts val="606"/>
                </a:spcAft>
              </a:pPr>
              <a:t>15</a:t>
            </a:fld>
            <a:endParaRPr lang="en-US"/>
          </a:p>
        </p:txBody>
      </p:sp>
      <p:pic>
        <p:nvPicPr>
          <p:cNvPr id="3" name="Picture 2" descr="A graph of loss and validation&#10;&#10;Description automatically generated with medium confidence">
            <a:extLst>
              <a:ext uri="{FF2B5EF4-FFF2-40B4-BE49-F238E27FC236}">
                <a16:creationId xmlns:a16="http://schemas.microsoft.com/office/drawing/2014/main" id="{A5F6B416-99BC-3100-E74B-5E548140C06F}"/>
              </a:ext>
            </a:extLst>
          </p:cNvPr>
          <p:cNvPicPr>
            <a:picLocks noChangeAspect="1"/>
          </p:cNvPicPr>
          <p:nvPr/>
        </p:nvPicPr>
        <p:blipFill>
          <a:blip r:embed="rId3"/>
          <a:stretch>
            <a:fillRect/>
          </a:stretch>
        </p:blipFill>
        <p:spPr>
          <a:xfrm>
            <a:off x="174799" y="1848997"/>
            <a:ext cx="5184658" cy="4151384"/>
          </a:xfrm>
          <a:prstGeom prst="rect">
            <a:avLst/>
          </a:prstGeom>
        </p:spPr>
      </p:pic>
      <p:pic>
        <p:nvPicPr>
          <p:cNvPr id="5" name="Picture 4" descr="A graph of a graph showing the value of a model&#10;&#10;Description automatically generated with medium confidence">
            <a:extLst>
              <a:ext uri="{FF2B5EF4-FFF2-40B4-BE49-F238E27FC236}">
                <a16:creationId xmlns:a16="http://schemas.microsoft.com/office/drawing/2014/main" id="{80B6B56E-6069-0D5C-FB20-95117A26F01C}"/>
              </a:ext>
            </a:extLst>
          </p:cNvPr>
          <p:cNvPicPr>
            <a:picLocks noChangeAspect="1"/>
          </p:cNvPicPr>
          <p:nvPr/>
        </p:nvPicPr>
        <p:blipFill>
          <a:blip r:embed="rId4"/>
          <a:stretch>
            <a:fillRect/>
          </a:stretch>
        </p:blipFill>
        <p:spPr>
          <a:xfrm>
            <a:off x="5826581" y="1862167"/>
            <a:ext cx="5266954" cy="4151384"/>
          </a:xfrm>
          <a:prstGeom prst="rect">
            <a:avLst/>
          </a:prstGeom>
        </p:spPr>
      </p:pic>
    </p:spTree>
    <p:extLst>
      <p:ext uri="{BB962C8B-B14F-4D97-AF65-F5344CB8AC3E}">
        <p14:creationId xmlns:p14="http://schemas.microsoft.com/office/powerpoint/2010/main" val="41423486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67E96B-8FC3-D8D1-619D-E92BDE0A2145}"/>
              </a:ext>
            </a:extLst>
          </p:cNvPr>
          <p:cNvSpPr>
            <a:spLocks noGrp="1"/>
          </p:cNvSpPr>
          <p:nvPr>
            <p:ph type="title"/>
          </p:nvPr>
        </p:nvSpPr>
        <p:spPr>
          <a:xfrm>
            <a:off x="1119346" y="352255"/>
            <a:ext cx="9953308" cy="777561"/>
          </a:xfrm>
        </p:spPr>
        <p:txBody>
          <a:bodyPr/>
          <a:lstStyle/>
          <a:p>
            <a:r>
              <a:rPr lang="en-CA" dirty="0"/>
              <a:t>MELODY GENERATION PROCESS</a:t>
            </a:r>
          </a:p>
        </p:txBody>
      </p:sp>
      <p:sp>
        <p:nvSpPr>
          <p:cNvPr id="7" name="Slide Number Placeholder 6">
            <a:extLst>
              <a:ext uri="{FF2B5EF4-FFF2-40B4-BE49-F238E27FC236}">
                <a16:creationId xmlns:a16="http://schemas.microsoft.com/office/drawing/2014/main" id="{CD7D4E9E-1DB2-685F-88A2-A9537BD2DC65}"/>
              </a:ext>
            </a:extLst>
          </p:cNvPr>
          <p:cNvSpPr>
            <a:spLocks noGrp="1"/>
          </p:cNvSpPr>
          <p:nvPr>
            <p:ph type="sldNum" sz="quarter" idx="13"/>
          </p:nvPr>
        </p:nvSpPr>
        <p:spPr/>
        <p:txBody>
          <a:bodyPr/>
          <a:lstStyle/>
          <a:p>
            <a:fld id="{A49DFD55-3C28-40EF-9E31-A92D2E4017FF}" type="slidenum">
              <a:rPr lang="en-US" smtClean="0"/>
              <a:pPr/>
              <a:t>16</a:t>
            </a:fld>
            <a:endParaRPr lang="en-US" dirty="0"/>
          </a:p>
        </p:txBody>
      </p:sp>
      <p:pic>
        <p:nvPicPr>
          <p:cNvPr id="9" name="Picture 8">
            <a:extLst>
              <a:ext uri="{FF2B5EF4-FFF2-40B4-BE49-F238E27FC236}">
                <a16:creationId xmlns:a16="http://schemas.microsoft.com/office/drawing/2014/main" id="{F53FDA47-FAB8-55AF-63F9-4222BA3145B8}"/>
              </a:ext>
            </a:extLst>
          </p:cNvPr>
          <p:cNvPicPr>
            <a:picLocks noChangeAspect="1"/>
          </p:cNvPicPr>
          <p:nvPr/>
        </p:nvPicPr>
        <p:blipFill>
          <a:blip r:embed="rId3"/>
          <a:stretch>
            <a:fillRect/>
          </a:stretch>
        </p:blipFill>
        <p:spPr>
          <a:xfrm>
            <a:off x="1119346" y="1504539"/>
            <a:ext cx="2638793" cy="1209844"/>
          </a:xfrm>
          <a:prstGeom prst="rect">
            <a:avLst/>
          </a:prstGeom>
        </p:spPr>
      </p:pic>
      <p:pic>
        <p:nvPicPr>
          <p:cNvPr id="19" name="Picture 18">
            <a:extLst>
              <a:ext uri="{FF2B5EF4-FFF2-40B4-BE49-F238E27FC236}">
                <a16:creationId xmlns:a16="http://schemas.microsoft.com/office/drawing/2014/main" id="{03E11B39-8CEC-49D9-A5F3-8252AE19D06F}"/>
              </a:ext>
            </a:extLst>
          </p:cNvPr>
          <p:cNvPicPr>
            <a:picLocks noChangeAspect="1"/>
          </p:cNvPicPr>
          <p:nvPr/>
        </p:nvPicPr>
        <p:blipFill>
          <a:blip r:embed="rId4"/>
          <a:stretch>
            <a:fillRect/>
          </a:stretch>
        </p:blipFill>
        <p:spPr>
          <a:xfrm>
            <a:off x="7213398" y="1409276"/>
            <a:ext cx="2896004" cy="1400370"/>
          </a:xfrm>
          <a:prstGeom prst="rect">
            <a:avLst/>
          </a:prstGeom>
        </p:spPr>
      </p:pic>
      <p:pic>
        <p:nvPicPr>
          <p:cNvPr id="20" name="Picture 19">
            <a:extLst>
              <a:ext uri="{FF2B5EF4-FFF2-40B4-BE49-F238E27FC236}">
                <a16:creationId xmlns:a16="http://schemas.microsoft.com/office/drawing/2014/main" id="{1872ED03-5B6B-3CCF-DCCA-BFA6B8C20660}"/>
              </a:ext>
            </a:extLst>
          </p:cNvPr>
          <p:cNvPicPr>
            <a:picLocks noChangeAspect="1"/>
          </p:cNvPicPr>
          <p:nvPr/>
        </p:nvPicPr>
        <p:blipFill>
          <a:blip r:embed="rId4"/>
          <a:stretch>
            <a:fillRect/>
          </a:stretch>
        </p:blipFill>
        <p:spPr>
          <a:xfrm>
            <a:off x="990740" y="3301576"/>
            <a:ext cx="2896004" cy="1400370"/>
          </a:xfrm>
          <a:prstGeom prst="rect">
            <a:avLst/>
          </a:prstGeom>
        </p:spPr>
      </p:pic>
      <p:pic>
        <p:nvPicPr>
          <p:cNvPr id="22" name="Picture 21">
            <a:extLst>
              <a:ext uri="{FF2B5EF4-FFF2-40B4-BE49-F238E27FC236}">
                <a16:creationId xmlns:a16="http://schemas.microsoft.com/office/drawing/2014/main" id="{FD6EB73A-75C7-716A-BB20-0956EB8E70F4}"/>
              </a:ext>
            </a:extLst>
          </p:cNvPr>
          <p:cNvPicPr>
            <a:picLocks noChangeAspect="1"/>
          </p:cNvPicPr>
          <p:nvPr/>
        </p:nvPicPr>
        <p:blipFill>
          <a:blip r:embed="rId5"/>
          <a:stretch>
            <a:fillRect/>
          </a:stretch>
        </p:blipFill>
        <p:spPr>
          <a:xfrm>
            <a:off x="7056213" y="3206662"/>
            <a:ext cx="3210373" cy="1257475"/>
          </a:xfrm>
          <a:prstGeom prst="rect">
            <a:avLst/>
          </a:prstGeom>
        </p:spPr>
      </p:pic>
      <p:pic>
        <p:nvPicPr>
          <p:cNvPr id="23" name="Picture 22">
            <a:extLst>
              <a:ext uri="{FF2B5EF4-FFF2-40B4-BE49-F238E27FC236}">
                <a16:creationId xmlns:a16="http://schemas.microsoft.com/office/drawing/2014/main" id="{C6EFC976-FD21-950D-7AA8-270C8EF138B4}"/>
              </a:ext>
            </a:extLst>
          </p:cNvPr>
          <p:cNvPicPr>
            <a:picLocks noChangeAspect="1"/>
          </p:cNvPicPr>
          <p:nvPr/>
        </p:nvPicPr>
        <p:blipFill>
          <a:blip r:embed="rId5"/>
          <a:stretch>
            <a:fillRect/>
          </a:stretch>
        </p:blipFill>
        <p:spPr>
          <a:xfrm>
            <a:off x="990740" y="5098874"/>
            <a:ext cx="3210373" cy="1257475"/>
          </a:xfrm>
          <a:prstGeom prst="rect">
            <a:avLst/>
          </a:prstGeom>
        </p:spPr>
      </p:pic>
      <p:pic>
        <p:nvPicPr>
          <p:cNvPr id="25" name="Picture 24">
            <a:extLst>
              <a:ext uri="{FF2B5EF4-FFF2-40B4-BE49-F238E27FC236}">
                <a16:creationId xmlns:a16="http://schemas.microsoft.com/office/drawing/2014/main" id="{9308F71E-2C7E-D3DA-0224-6785231C2768}"/>
              </a:ext>
            </a:extLst>
          </p:cNvPr>
          <p:cNvPicPr>
            <a:picLocks noChangeAspect="1"/>
          </p:cNvPicPr>
          <p:nvPr/>
        </p:nvPicPr>
        <p:blipFill>
          <a:blip r:embed="rId6"/>
          <a:stretch>
            <a:fillRect/>
          </a:stretch>
        </p:blipFill>
        <p:spPr>
          <a:xfrm>
            <a:off x="7440366" y="5060768"/>
            <a:ext cx="3534268" cy="1295581"/>
          </a:xfrm>
          <a:prstGeom prst="rect">
            <a:avLst/>
          </a:prstGeom>
        </p:spPr>
      </p:pic>
      <p:cxnSp>
        <p:nvCxnSpPr>
          <p:cNvPr id="27" name="Straight Arrow Connector 26">
            <a:extLst>
              <a:ext uri="{FF2B5EF4-FFF2-40B4-BE49-F238E27FC236}">
                <a16:creationId xmlns:a16="http://schemas.microsoft.com/office/drawing/2014/main" id="{9EE0399D-9B27-D613-79A2-37B131195901}"/>
              </a:ext>
            </a:extLst>
          </p:cNvPr>
          <p:cNvCxnSpPr/>
          <p:nvPr/>
        </p:nvCxnSpPr>
        <p:spPr>
          <a:xfrm>
            <a:off x="4673600" y="2109461"/>
            <a:ext cx="1993900" cy="0"/>
          </a:xfrm>
          <a:prstGeom prst="straightConnector1">
            <a:avLst/>
          </a:prstGeom>
          <a:ln>
            <a:solidFill>
              <a:schemeClr val="tx1"/>
            </a:solidFill>
            <a:tailEnd type="triangle"/>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3"/>
          </a:lnRef>
          <a:fillRef idx="0">
            <a:schemeClr val="accent3"/>
          </a:fillRef>
          <a:effectRef idx="1">
            <a:schemeClr val="accent3"/>
          </a:effectRef>
          <a:fontRef idx="minor">
            <a:schemeClr val="tx1"/>
          </a:fontRef>
        </p:style>
      </p:cxnSp>
      <p:cxnSp>
        <p:nvCxnSpPr>
          <p:cNvPr id="28" name="Straight Arrow Connector 27">
            <a:extLst>
              <a:ext uri="{FF2B5EF4-FFF2-40B4-BE49-F238E27FC236}">
                <a16:creationId xmlns:a16="http://schemas.microsoft.com/office/drawing/2014/main" id="{60B9AD9B-7BCC-88BB-17D6-539E1D7B77D4}"/>
              </a:ext>
            </a:extLst>
          </p:cNvPr>
          <p:cNvCxnSpPr/>
          <p:nvPr/>
        </p:nvCxnSpPr>
        <p:spPr>
          <a:xfrm>
            <a:off x="4673600" y="3835399"/>
            <a:ext cx="1993900" cy="0"/>
          </a:xfrm>
          <a:prstGeom prst="straightConnector1">
            <a:avLst/>
          </a:prstGeom>
          <a:ln>
            <a:solidFill>
              <a:schemeClr val="tx1"/>
            </a:solidFill>
            <a:tailEnd type="triangle"/>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3"/>
          </a:lnRef>
          <a:fillRef idx="0">
            <a:schemeClr val="accent3"/>
          </a:fillRef>
          <a:effectRef idx="1">
            <a:schemeClr val="accent3"/>
          </a:effectRef>
          <a:fontRef idx="minor">
            <a:schemeClr val="tx1"/>
          </a:fontRef>
        </p:style>
      </p:cxnSp>
      <p:cxnSp>
        <p:nvCxnSpPr>
          <p:cNvPr id="29" name="Straight Arrow Connector 28">
            <a:extLst>
              <a:ext uri="{FF2B5EF4-FFF2-40B4-BE49-F238E27FC236}">
                <a16:creationId xmlns:a16="http://schemas.microsoft.com/office/drawing/2014/main" id="{5AB80A44-41F4-7117-23EF-91C73CBF3D76}"/>
              </a:ext>
            </a:extLst>
          </p:cNvPr>
          <p:cNvCxnSpPr/>
          <p:nvPr/>
        </p:nvCxnSpPr>
        <p:spPr>
          <a:xfrm>
            <a:off x="4800600" y="5727611"/>
            <a:ext cx="1993900" cy="0"/>
          </a:xfrm>
          <a:prstGeom prst="straightConnector1">
            <a:avLst/>
          </a:prstGeom>
          <a:ln>
            <a:solidFill>
              <a:schemeClr val="tx1"/>
            </a:solidFill>
            <a:tailEnd type="triangle"/>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3"/>
          </a:lnRef>
          <a:fillRef idx="0">
            <a:schemeClr val="accent3"/>
          </a:fillRef>
          <a:effectRef idx="1">
            <a:schemeClr val="accent3"/>
          </a:effectRef>
          <a:fontRef idx="minor">
            <a:schemeClr val="tx1"/>
          </a:fontRef>
        </p:style>
      </p:cxnSp>
    </p:spTree>
    <p:extLst>
      <p:ext uri="{BB962C8B-B14F-4D97-AF65-F5344CB8AC3E}">
        <p14:creationId xmlns:p14="http://schemas.microsoft.com/office/powerpoint/2010/main" val="7696436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25AE1C-F4FF-A028-2DBC-DC9BD3BB8C9F}"/>
              </a:ext>
            </a:extLst>
          </p:cNvPr>
          <p:cNvSpPr>
            <a:spLocks noGrp="1"/>
          </p:cNvSpPr>
          <p:nvPr>
            <p:ph type="title"/>
          </p:nvPr>
        </p:nvSpPr>
        <p:spPr>
          <a:xfrm>
            <a:off x="1247775" y="101134"/>
            <a:ext cx="9696450" cy="734740"/>
          </a:xfrm>
        </p:spPr>
        <p:txBody>
          <a:bodyPr/>
          <a:lstStyle/>
          <a:p>
            <a:r>
              <a:rPr lang="en-CA" dirty="0"/>
              <a:t>Visual Demo</a:t>
            </a:r>
          </a:p>
        </p:txBody>
      </p:sp>
      <p:sp>
        <p:nvSpPr>
          <p:cNvPr id="7" name="Slide Number Placeholder 6">
            <a:extLst>
              <a:ext uri="{FF2B5EF4-FFF2-40B4-BE49-F238E27FC236}">
                <a16:creationId xmlns:a16="http://schemas.microsoft.com/office/drawing/2014/main" id="{EE49CAA2-D545-919E-EBAD-A4F03A086D48}"/>
              </a:ext>
            </a:extLst>
          </p:cNvPr>
          <p:cNvSpPr>
            <a:spLocks noGrp="1"/>
          </p:cNvSpPr>
          <p:nvPr>
            <p:ph type="sldNum" sz="quarter" idx="13"/>
          </p:nvPr>
        </p:nvSpPr>
        <p:spPr/>
        <p:txBody>
          <a:bodyPr/>
          <a:lstStyle/>
          <a:p>
            <a:fld id="{A49DFD55-3C28-40EF-9E31-A92D2E4017FF}" type="slidenum">
              <a:rPr lang="en-US" smtClean="0"/>
              <a:pPr/>
              <a:t>17</a:t>
            </a:fld>
            <a:endParaRPr lang="en-US" dirty="0"/>
          </a:p>
        </p:txBody>
      </p:sp>
      <p:pic>
        <p:nvPicPr>
          <p:cNvPr id="12" name="Demo">
            <a:hlinkClick r:id="" action="ppaction://media"/>
            <a:extLst>
              <a:ext uri="{FF2B5EF4-FFF2-40B4-BE49-F238E27FC236}">
                <a16:creationId xmlns:a16="http://schemas.microsoft.com/office/drawing/2014/main" id="{18F7BC3C-4DD5-E309-ABA4-0B889D92E98F}"/>
              </a:ext>
            </a:extLst>
          </p:cNvPr>
          <p:cNvPicPr>
            <a:picLocks noGrp="1" noChangeAspect="1"/>
          </p:cNvPicPr>
          <p:nvPr>
            <p:ph sz="half" idx="14"/>
            <a:videoFile r:link="rId2"/>
            <p:extLst>
              <p:ext uri="{DAA4B4D4-6D71-4841-9C94-3DE7FCFB9230}">
                <p14:media xmlns:p14="http://schemas.microsoft.com/office/powerpoint/2010/main" r:embed="rId1"/>
              </p:ext>
            </p:extLst>
          </p:nvPr>
        </p:nvPicPr>
        <p:blipFill>
          <a:blip r:embed="rId4"/>
          <a:stretch>
            <a:fillRect/>
          </a:stretch>
        </p:blipFill>
        <p:spPr>
          <a:xfrm>
            <a:off x="1885227" y="1148576"/>
            <a:ext cx="8981899" cy="5051657"/>
          </a:xfrm>
        </p:spPr>
      </p:pic>
    </p:spTree>
    <p:extLst>
      <p:ext uri="{BB962C8B-B14F-4D97-AF65-F5344CB8AC3E}">
        <p14:creationId xmlns:p14="http://schemas.microsoft.com/office/powerpoint/2010/main" val="3760606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2909"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2"/>
                </p:tgtEl>
              </p:cMediaNode>
            </p:video>
            <p:seq concurrent="1" nextAc="seek">
              <p:cTn id="8" restart="whenNotActive" fill="hold" evtFilter="cancelBubble" nodeType="interactiveSeq">
                <p:stCondLst>
                  <p:cond evt="onClick" delay="0">
                    <p:tgtEl>
                      <p:spTgt spid="1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2"/>
                                        </p:tgtEl>
                                      </p:cBhvr>
                                    </p:cmd>
                                  </p:childTnLst>
                                </p:cTn>
                              </p:par>
                            </p:childTnLst>
                          </p:cTn>
                        </p:par>
                      </p:childTnLst>
                    </p:cTn>
                  </p:par>
                </p:childTnLst>
              </p:cTn>
              <p:nextCondLst>
                <p:cond evt="onClick" delay="0">
                  <p:tgtEl>
                    <p:spTgt spid="12"/>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25AE1C-F4FF-A028-2DBC-DC9BD3BB8C9F}"/>
              </a:ext>
            </a:extLst>
          </p:cNvPr>
          <p:cNvSpPr>
            <a:spLocks noGrp="1"/>
          </p:cNvSpPr>
          <p:nvPr>
            <p:ph type="title"/>
          </p:nvPr>
        </p:nvSpPr>
        <p:spPr>
          <a:xfrm>
            <a:off x="4619578" y="2129883"/>
            <a:ext cx="3717817" cy="1505414"/>
          </a:xfrm>
        </p:spPr>
        <p:txBody>
          <a:bodyPr/>
          <a:lstStyle/>
          <a:p>
            <a:r>
              <a:rPr lang="en-CA" b="1" dirty="0"/>
              <a:t>Thank You</a:t>
            </a:r>
            <a:br>
              <a:rPr lang="en-CA" dirty="0"/>
            </a:br>
            <a:r>
              <a:rPr lang="en-CA" dirty="0"/>
              <a:t>Any Questions ?</a:t>
            </a:r>
          </a:p>
        </p:txBody>
      </p:sp>
      <p:sp>
        <p:nvSpPr>
          <p:cNvPr id="7" name="Slide Number Placeholder 6">
            <a:extLst>
              <a:ext uri="{FF2B5EF4-FFF2-40B4-BE49-F238E27FC236}">
                <a16:creationId xmlns:a16="http://schemas.microsoft.com/office/drawing/2014/main" id="{EE49CAA2-D545-919E-EBAD-A4F03A086D48}"/>
              </a:ext>
            </a:extLst>
          </p:cNvPr>
          <p:cNvSpPr>
            <a:spLocks noGrp="1"/>
          </p:cNvSpPr>
          <p:nvPr>
            <p:ph type="sldNum" sz="quarter" idx="13"/>
          </p:nvPr>
        </p:nvSpPr>
        <p:spPr/>
        <p:txBody>
          <a:bodyPr/>
          <a:lstStyle/>
          <a:p>
            <a:fld id="{A49DFD55-3C28-40EF-9E31-A92D2E4017FF}" type="slidenum">
              <a:rPr lang="en-US" smtClean="0"/>
              <a:pPr/>
              <a:t>18</a:t>
            </a:fld>
            <a:endParaRPr lang="en-US" dirty="0"/>
          </a:p>
        </p:txBody>
      </p:sp>
    </p:spTree>
    <p:extLst>
      <p:ext uri="{BB962C8B-B14F-4D97-AF65-F5344CB8AC3E}">
        <p14:creationId xmlns:p14="http://schemas.microsoft.com/office/powerpoint/2010/main" val="38819721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28DBD1-DB29-D44F-FD5A-3071BB37EF37}"/>
              </a:ext>
            </a:extLst>
          </p:cNvPr>
          <p:cNvSpPr>
            <a:spLocks noGrp="1"/>
          </p:cNvSpPr>
          <p:nvPr>
            <p:ph type="title"/>
          </p:nvPr>
        </p:nvSpPr>
        <p:spPr>
          <a:xfrm>
            <a:off x="913775" y="618517"/>
            <a:ext cx="10364451" cy="1596177"/>
          </a:xfrm>
        </p:spPr>
        <p:txBody>
          <a:bodyPr vert="horz" lIns="91440" tIns="45720" rIns="91440" bIns="45720" rtlCol="0" anchor="ctr">
            <a:normAutofit/>
          </a:bodyPr>
          <a:lstStyle/>
          <a:p>
            <a:r>
              <a:rPr lang="en-US" sz="3600" spc="150" dirty="0"/>
              <a:t>WHY WE CHOSE RNN?</a:t>
            </a:r>
          </a:p>
        </p:txBody>
      </p:sp>
      <p:sp>
        <p:nvSpPr>
          <p:cNvPr id="11" name="Slide Number Placeholder 3">
            <a:extLst>
              <a:ext uri="{FF2B5EF4-FFF2-40B4-BE49-F238E27FC236}">
                <a16:creationId xmlns:a16="http://schemas.microsoft.com/office/drawing/2014/main" id="{6E30A37D-3FC1-AB70-1C45-773DD26887F8}"/>
              </a:ext>
            </a:extLst>
          </p:cNvPr>
          <p:cNvSpPr>
            <a:spLocks noGrp="1"/>
          </p:cNvSpPr>
          <p:nvPr>
            <p:ph type="sldNum" sz="quarter" idx="12"/>
          </p:nvPr>
        </p:nvSpPr>
        <p:spPr>
          <a:xfrm>
            <a:off x="10514011" y="5883275"/>
            <a:ext cx="764215" cy="365125"/>
          </a:xfrm>
        </p:spPr>
        <p:txBody>
          <a:bodyPr vert="horz" lIns="91440" tIns="45720" rIns="91440" bIns="45720" rtlCol="0" anchor="ctr">
            <a:normAutofit/>
          </a:bodyPr>
          <a:lstStyle/>
          <a:p>
            <a:pPr>
              <a:spcAft>
                <a:spcPts val="600"/>
              </a:spcAft>
            </a:pPr>
            <a:fld id="{A49DFD55-3C28-40EF-9E31-A92D2E4017FF}" type="slidenum">
              <a:rPr lang="en-US" sz="1000" kern="1200" dirty="0">
                <a:solidFill>
                  <a:schemeClr val="tx1"/>
                </a:solidFill>
                <a:latin typeface="+mn-lt"/>
                <a:ea typeface="+mn-ea"/>
                <a:cs typeface="+mn-cs"/>
              </a:rPr>
              <a:pPr>
                <a:spcAft>
                  <a:spcPts val="600"/>
                </a:spcAft>
              </a:pPr>
              <a:t>2</a:t>
            </a:fld>
            <a:endParaRPr lang="en-US" sz="1000" kern="1200" dirty="0">
              <a:solidFill>
                <a:schemeClr val="tx1"/>
              </a:solidFill>
              <a:latin typeface="+mn-lt"/>
              <a:ea typeface="+mn-ea"/>
              <a:cs typeface="+mn-cs"/>
            </a:endParaRPr>
          </a:p>
        </p:txBody>
      </p:sp>
      <p:graphicFrame>
        <p:nvGraphicFramePr>
          <p:cNvPr id="12" name="TextBox 2">
            <a:extLst>
              <a:ext uri="{FF2B5EF4-FFF2-40B4-BE49-F238E27FC236}">
                <a16:creationId xmlns:a16="http://schemas.microsoft.com/office/drawing/2014/main" id="{861F89EC-E02F-0C14-2ACB-0F22DF88FFE1}"/>
              </a:ext>
            </a:extLst>
          </p:cNvPr>
          <p:cNvGraphicFramePr/>
          <p:nvPr>
            <p:extLst>
              <p:ext uri="{D42A27DB-BD31-4B8C-83A1-F6EECF244321}">
                <p14:modId xmlns:p14="http://schemas.microsoft.com/office/powerpoint/2010/main" val="4951226"/>
              </p:ext>
            </p:extLst>
          </p:nvPr>
        </p:nvGraphicFramePr>
        <p:xfrm>
          <a:off x="914400" y="2532475"/>
          <a:ext cx="10363200" cy="30290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608796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heel(1)">
                                      <p:cBhvr>
                                        <p:cTn id="7" dur="2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2" grpId="0">
        <p:bldAsOne/>
      </p:bldGraphic>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9EC3F-1D3F-65F4-98F1-989A3A10E717}"/>
              </a:ext>
            </a:extLst>
          </p:cNvPr>
          <p:cNvSpPr>
            <a:spLocks noGrp="1"/>
          </p:cNvSpPr>
          <p:nvPr>
            <p:ph type="title"/>
          </p:nvPr>
        </p:nvSpPr>
        <p:spPr>
          <a:xfrm>
            <a:off x="1322318" y="268360"/>
            <a:ext cx="6472384" cy="1025181"/>
          </a:xfrm>
        </p:spPr>
        <p:txBody>
          <a:bodyPr anchor="b">
            <a:normAutofit/>
          </a:bodyPr>
          <a:lstStyle/>
          <a:p>
            <a:r>
              <a:rPr lang="en-CA" b="1" dirty="0"/>
              <a:t>DATASET STRUCTURE</a:t>
            </a:r>
          </a:p>
        </p:txBody>
      </p:sp>
      <p:pic>
        <p:nvPicPr>
          <p:cNvPr id="6" name="Picture 5">
            <a:extLst>
              <a:ext uri="{FF2B5EF4-FFF2-40B4-BE49-F238E27FC236}">
                <a16:creationId xmlns:a16="http://schemas.microsoft.com/office/drawing/2014/main" id="{60BDEB16-D1DE-DDEB-2789-0003529A2DA6}"/>
              </a:ext>
            </a:extLst>
          </p:cNvPr>
          <p:cNvPicPr>
            <a:picLocks noChangeAspect="1"/>
          </p:cNvPicPr>
          <p:nvPr/>
        </p:nvPicPr>
        <p:blipFill>
          <a:blip r:embed="rId2"/>
          <a:stretch>
            <a:fillRect/>
          </a:stretch>
        </p:blipFill>
        <p:spPr>
          <a:xfrm>
            <a:off x="1322318" y="1762756"/>
            <a:ext cx="7288212" cy="2077141"/>
          </a:xfrm>
          <a:prstGeom prst="rect">
            <a:avLst/>
          </a:prstGeom>
          <a:noFill/>
        </p:spPr>
      </p:pic>
      <p:sp>
        <p:nvSpPr>
          <p:cNvPr id="11" name="Slide Number Placeholder 3">
            <a:extLst>
              <a:ext uri="{FF2B5EF4-FFF2-40B4-BE49-F238E27FC236}">
                <a16:creationId xmlns:a16="http://schemas.microsoft.com/office/drawing/2014/main" id="{375ED3EA-CE61-5DD5-FB98-FE38769FF7DF}"/>
              </a:ext>
            </a:extLst>
          </p:cNvPr>
          <p:cNvSpPr>
            <a:spLocks noGrp="1"/>
          </p:cNvSpPr>
          <p:nvPr>
            <p:ph type="sldNum" sz="quarter" idx="12"/>
          </p:nvPr>
        </p:nvSpPr>
        <p:spPr>
          <a:xfrm>
            <a:off x="10373350" y="6356349"/>
            <a:ext cx="987552" cy="365125"/>
          </a:xfrm>
        </p:spPr>
        <p:txBody>
          <a:bodyPr/>
          <a:lstStyle/>
          <a:p>
            <a:pPr>
              <a:spcAft>
                <a:spcPts val="600"/>
              </a:spcAft>
            </a:pPr>
            <a:fld id="{A49DFD55-3C28-40EF-9E31-A92D2E4017FF}" type="slidenum">
              <a:rPr lang="en-US" smtClean="0"/>
              <a:pPr>
                <a:spcAft>
                  <a:spcPts val="600"/>
                </a:spcAft>
              </a:pPr>
              <a:t>3</a:t>
            </a:fld>
            <a:endParaRPr lang="en-US"/>
          </a:p>
        </p:txBody>
      </p:sp>
      <p:sp>
        <p:nvSpPr>
          <p:cNvPr id="3" name="TextBox 2">
            <a:extLst>
              <a:ext uri="{FF2B5EF4-FFF2-40B4-BE49-F238E27FC236}">
                <a16:creationId xmlns:a16="http://schemas.microsoft.com/office/drawing/2014/main" id="{ABAD86D6-88C9-9484-7FDC-1D9F42C34CA9}"/>
              </a:ext>
            </a:extLst>
          </p:cNvPr>
          <p:cNvSpPr txBox="1"/>
          <p:nvPr/>
        </p:nvSpPr>
        <p:spPr>
          <a:xfrm>
            <a:off x="1322318" y="4309112"/>
            <a:ext cx="9846527" cy="1477328"/>
          </a:xfrm>
          <a:prstGeom prst="rect">
            <a:avLst/>
          </a:prstGeom>
          <a:noFill/>
        </p:spPr>
        <p:txBody>
          <a:bodyPr wrap="square" rtlCol="0">
            <a:spAutoFit/>
          </a:bodyPr>
          <a:lstStyle/>
          <a:p>
            <a:r>
              <a:rPr lang="en-US" dirty="0"/>
              <a:t>Kern files are a type of file used in music notation and analysis. They are associated with the </a:t>
            </a:r>
            <a:r>
              <a:rPr lang="en-US" b="1" dirty="0"/>
              <a:t>Humdrum</a:t>
            </a:r>
            <a:r>
              <a:rPr lang="en-US" dirty="0"/>
              <a:t> toolkit, a set of software tools used for musicological analysis and computational music research. The Humdrum format, including kern files, is designed to represent various types of musical information in a structured, textual format.</a:t>
            </a:r>
          </a:p>
          <a:p>
            <a:r>
              <a:rPr lang="en-US" dirty="0"/>
              <a:t>We have used </a:t>
            </a:r>
            <a:r>
              <a:rPr lang="en-US" b="1" dirty="0"/>
              <a:t>music21</a:t>
            </a:r>
            <a:r>
              <a:rPr lang="en-US" dirty="0"/>
              <a:t> and </a:t>
            </a:r>
            <a:r>
              <a:rPr lang="en-US" b="1" dirty="0" err="1"/>
              <a:t>MuseScore</a:t>
            </a:r>
            <a:r>
              <a:rPr lang="en-US" dirty="0"/>
              <a:t> to </a:t>
            </a:r>
            <a:r>
              <a:rPr lang="en-US" dirty="0" err="1"/>
              <a:t>analyse</a:t>
            </a:r>
            <a:r>
              <a:rPr lang="en-US" dirty="0"/>
              <a:t> the files in our project</a:t>
            </a:r>
            <a:endParaRPr lang="en-CA" dirty="0"/>
          </a:p>
        </p:txBody>
      </p:sp>
    </p:spTree>
    <p:extLst>
      <p:ext uri="{BB962C8B-B14F-4D97-AF65-F5344CB8AC3E}">
        <p14:creationId xmlns:p14="http://schemas.microsoft.com/office/powerpoint/2010/main" val="405735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0B234-0F36-BE22-6DAC-646D343DF1E0}"/>
              </a:ext>
            </a:extLst>
          </p:cNvPr>
          <p:cNvSpPr>
            <a:spLocks noGrp="1"/>
          </p:cNvSpPr>
          <p:nvPr>
            <p:ph type="title"/>
          </p:nvPr>
        </p:nvSpPr>
        <p:spPr/>
        <p:txBody>
          <a:bodyPr/>
          <a:lstStyle/>
          <a:p>
            <a:r>
              <a:rPr lang="en-CA" dirty="0"/>
              <a:t>TUNE GENERATION PROCESS(OVERVIEW)</a:t>
            </a:r>
          </a:p>
        </p:txBody>
      </p:sp>
      <p:pic>
        <p:nvPicPr>
          <p:cNvPr id="7" name="Content Placeholder 6" descr="Close-up of a sheet music&#10;&#10;Description automatically generated">
            <a:extLst>
              <a:ext uri="{FF2B5EF4-FFF2-40B4-BE49-F238E27FC236}">
                <a16:creationId xmlns:a16="http://schemas.microsoft.com/office/drawing/2014/main" id="{EAF400F3-31F1-3768-9C9F-6F2E698976A4}"/>
              </a:ext>
            </a:extLst>
          </p:cNvPr>
          <p:cNvPicPr>
            <a:picLocks noGrp="1" noChangeAspect="1"/>
          </p:cNvPicPr>
          <p:nvPr>
            <p:ph idx="1"/>
          </p:nvPr>
        </p:nvPicPr>
        <p:blipFill>
          <a:blip r:embed="rId2"/>
          <a:stretch>
            <a:fillRect/>
          </a:stretch>
        </p:blipFill>
        <p:spPr>
          <a:xfrm>
            <a:off x="838200" y="2689899"/>
            <a:ext cx="2692004" cy="1794669"/>
          </a:xfrm>
        </p:spPr>
      </p:pic>
      <p:sp>
        <p:nvSpPr>
          <p:cNvPr id="4" name="Slide Number Placeholder 3">
            <a:extLst>
              <a:ext uri="{FF2B5EF4-FFF2-40B4-BE49-F238E27FC236}">
                <a16:creationId xmlns:a16="http://schemas.microsoft.com/office/drawing/2014/main" id="{21D98BEA-020C-C0A5-372A-013A223A0E7D}"/>
              </a:ext>
            </a:extLst>
          </p:cNvPr>
          <p:cNvSpPr>
            <a:spLocks noGrp="1"/>
          </p:cNvSpPr>
          <p:nvPr>
            <p:ph type="sldNum" sz="quarter" idx="12"/>
          </p:nvPr>
        </p:nvSpPr>
        <p:spPr/>
        <p:txBody>
          <a:bodyPr/>
          <a:lstStyle/>
          <a:p>
            <a:fld id="{A49DFD55-3C28-40EF-9E31-A92D2E4017FF}" type="slidenum">
              <a:rPr lang="en-US" smtClean="0"/>
              <a:t>4</a:t>
            </a:fld>
            <a:endParaRPr lang="en-US" dirty="0"/>
          </a:p>
        </p:txBody>
      </p:sp>
      <p:sp>
        <p:nvSpPr>
          <p:cNvPr id="5" name="Rectangle 4">
            <a:extLst>
              <a:ext uri="{FF2B5EF4-FFF2-40B4-BE49-F238E27FC236}">
                <a16:creationId xmlns:a16="http://schemas.microsoft.com/office/drawing/2014/main" id="{3850BA2C-7015-5336-BA80-951E80D81A6F}"/>
              </a:ext>
            </a:extLst>
          </p:cNvPr>
          <p:cNvSpPr/>
          <p:nvPr/>
        </p:nvSpPr>
        <p:spPr>
          <a:xfrm>
            <a:off x="4782743" y="2006083"/>
            <a:ext cx="3416300" cy="31623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dirty="0"/>
              <a:t>Model</a:t>
            </a:r>
          </a:p>
        </p:txBody>
      </p:sp>
      <p:sp>
        <p:nvSpPr>
          <p:cNvPr id="8" name="TextBox 7">
            <a:extLst>
              <a:ext uri="{FF2B5EF4-FFF2-40B4-BE49-F238E27FC236}">
                <a16:creationId xmlns:a16="http://schemas.microsoft.com/office/drawing/2014/main" id="{C5FC535A-3E69-17C7-5251-8A1C9443A1CA}"/>
              </a:ext>
            </a:extLst>
          </p:cNvPr>
          <p:cNvSpPr txBox="1"/>
          <p:nvPr/>
        </p:nvSpPr>
        <p:spPr>
          <a:xfrm>
            <a:off x="9451582" y="3402567"/>
            <a:ext cx="2362200" cy="369332"/>
          </a:xfrm>
          <a:prstGeom prst="rect">
            <a:avLst/>
          </a:prstGeom>
          <a:noFill/>
        </p:spPr>
        <p:txBody>
          <a:bodyPr wrap="square" rtlCol="0">
            <a:spAutoFit/>
          </a:bodyPr>
          <a:lstStyle/>
          <a:p>
            <a:r>
              <a:rPr lang="en-CA" dirty="0"/>
              <a:t>Tune</a:t>
            </a:r>
          </a:p>
        </p:txBody>
      </p:sp>
      <p:cxnSp>
        <p:nvCxnSpPr>
          <p:cNvPr id="10" name="Straight Arrow Connector 9">
            <a:extLst>
              <a:ext uri="{FF2B5EF4-FFF2-40B4-BE49-F238E27FC236}">
                <a16:creationId xmlns:a16="http://schemas.microsoft.com/office/drawing/2014/main" id="{2B5E7B11-4F71-E23C-F7FE-BC4E3B713623}"/>
              </a:ext>
            </a:extLst>
          </p:cNvPr>
          <p:cNvCxnSpPr>
            <a:stCxn id="7" idx="3"/>
          </p:cNvCxnSpPr>
          <p:nvPr/>
        </p:nvCxnSpPr>
        <p:spPr>
          <a:xfrm flipV="1">
            <a:off x="3530204" y="3587233"/>
            <a:ext cx="1023542"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66927E0C-1EB2-8E82-49F4-4A40F5842084}"/>
              </a:ext>
            </a:extLst>
          </p:cNvPr>
          <p:cNvCxnSpPr>
            <a:stCxn id="5" idx="3"/>
            <a:endCxn id="8" idx="1"/>
          </p:cNvCxnSpPr>
          <p:nvPr/>
        </p:nvCxnSpPr>
        <p:spPr>
          <a:xfrm>
            <a:off x="8199043" y="3587233"/>
            <a:ext cx="125253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33D10688-B363-53B5-F054-3774EFB1D5F0}"/>
              </a:ext>
            </a:extLst>
          </p:cNvPr>
          <p:cNvSpPr txBox="1"/>
          <p:nvPr/>
        </p:nvSpPr>
        <p:spPr>
          <a:xfrm>
            <a:off x="1003102" y="4697451"/>
            <a:ext cx="2362200" cy="646331"/>
          </a:xfrm>
          <a:prstGeom prst="rect">
            <a:avLst/>
          </a:prstGeom>
          <a:noFill/>
        </p:spPr>
        <p:txBody>
          <a:bodyPr wrap="square" rtlCol="0">
            <a:spAutoFit/>
          </a:bodyPr>
          <a:lstStyle/>
          <a:p>
            <a:pPr algn="ctr"/>
            <a:r>
              <a:rPr lang="en-CA" dirty="0"/>
              <a:t>Seed value = First Few notes</a:t>
            </a:r>
          </a:p>
        </p:txBody>
      </p:sp>
    </p:spTree>
    <p:extLst>
      <p:ext uri="{BB962C8B-B14F-4D97-AF65-F5344CB8AC3E}">
        <p14:creationId xmlns:p14="http://schemas.microsoft.com/office/powerpoint/2010/main" val="40075535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6272A2CA-F7FD-73B9-782F-E9D0CF3273E5}"/>
              </a:ext>
            </a:extLst>
          </p:cNvPr>
          <p:cNvSpPr txBox="1">
            <a:spLocks/>
          </p:cNvSpPr>
          <p:nvPr/>
        </p:nvSpPr>
        <p:spPr>
          <a:xfrm>
            <a:off x="1751012" y="122929"/>
            <a:ext cx="8689976" cy="85371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cap="all" spc="150" baseline="0">
                <a:solidFill>
                  <a:schemeClr val="bg1"/>
                </a:solidFill>
                <a:effectLst/>
                <a:latin typeface="+mj-lt"/>
                <a:ea typeface="+mj-ea"/>
                <a:cs typeface="+mj-cs"/>
              </a:defRPr>
            </a:lvl1pPr>
          </a:lstStyle>
          <a:p>
            <a:pPr algn="ctr">
              <a:spcAft>
                <a:spcPts val="600"/>
              </a:spcAft>
            </a:pPr>
            <a:r>
              <a:rPr lang="en-US" sz="4800" dirty="0">
                <a:solidFill>
                  <a:schemeClr val="tx1"/>
                </a:solidFill>
              </a:rPr>
              <a:t>DATASET AND PREPROCESING</a:t>
            </a:r>
          </a:p>
        </p:txBody>
      </p:sp>
      <p:pic>
        <p:nvPicPr>
          <p:cNvPr id="7" name="Picture 6" descr="A diagram of a software process&#10;&#10;Description automatically generated with medium confidence">
            <a:extLst>
              <a:ext uri="{FF2B5EF4-FFF2-40B4-BE49-F238E27FC236}">
                <a16:creationId xmlns:a16="http://schemas.microsoft.com/office/drawing/2014/main" id="{D540428C-E667-8C14-7322-B96FE509C6B4}"/>
              </a:ext>
            </a:extLst>
          </p:cNvPr>
          <p:cNvPicPr>
            <a:picLocks noChangeAspect="1"/>
          </p:cNvPicPr>
          <p:nvPr/>
        </p:nvPicPr>
        <p:blipFill>
          <a:blip r:embed="rId3"/>
          <a:stretch>
            <a:fillRect/>
          </a:stretch>
        </p:blipFill>
        <p:spPr>
          <a:xfrm>
            <a:off x="1398588" y="1796001"/>
            <a:ext cx="9042400" cy="4388002"/>
          </a:xfrm>
          <a:prstGeom prst="rect">
            <a:avLst/>
          </a:prstGeom>
        </p:spPr>
      </p:pic>
    </p:spTree>
    <p:extLst>
      <p:ext uri="{BB962C8B-B14F-4D97-AF65-F5344CB8AC3E}">
        <p14:creationId xmlns:p14="http://schemas.microsoft.com/office/powerpoint/2010/main" val="3346967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5E2E6A-35EC-1B8E-0FD7-8C67870ACA64}"/>
              </a:ext>
            </a:extLst>
          </p:cNvPr>
          <p:cNvSpPr>
            <a:spLocks noGrp="1"/>
          </p:cNvSpPr>
          <p:nvPr>
            <p:ph type="title"/>
          </p:nvPr>
        </p:nvSpPr>
        <p:spPr>
          <a:xfrm>
            <a:off x="2655216" y="530540"/>
            <a:ext cx="6247721" cy="2204815"/>
          </a:xfrm>
        </p:spPr>
        <p:txBody>
          <a:bodyPr vert="horz" lIns="91440" tIns="45720" rIns="91440" bIns="45720" rtlCol="0" anchor="b">
            <a:normAutofit/>
          </a:bodyPr>
          <a:lstStyle/>
          <a:p>
            <a:pPr algn="ctr"/>
            <a:r>
              <a:rPr lang="en-US" sz="4800" dirty="0"/>
              <a:t>MODEL ARCHITECTURES</a:t>
            </a:r>
          </a:p>
        </p:txBody>
      </p:sp>
      <p:sp>
        <p:nvSpPr>
          <p:cNvPr id="8" name="Slide Number Placeholder 7">
            <a:extLst>
              <a:ext uri="{FF2B5EF4-FFF2-40B4-BE49-F238E27FC236}">
                <a16:creationId xmlns:a16="http://schemas.microsoft.com/office/drawing/2014/main" id="{8F44A959-C2BB-9170-C99C-1A2EDB71B994}"/>
              </a:ext>
            </a:extLst>
          </p:cNvPr>
          <p:cNvSpPr>
            <a:spLocks/>
          </p:cNvSpPr>
          <p:nvPr/>
        </p:nvSpPr>
        <p:spPr>
          <a:xfrm>
            <a:off x="1286934" y="4418176"/>
            <a:ext cx="6247721" cy="1264209"/>
          </a:xfrm>
          <a:prstGeom prst="rect">
            <a:avLst/>
          </a:prstGeom>
        </p:spPr>
        <p:txBody>
          <a:bodyPr vert="horz" lIns="91440" tIns="45720" rIns="91440" bIns="45720" rtlCol="0">
            <a:normAutofit/>
          </a:bodyPr>
          <a:lstStyle/>
          <a:p>
            <a:pPr defTabSz="914400">
              <a:lnSpc>
                <a:spcPct val="120000"/>
              </a:lnSpc>
              <a:spcBef>
                <a:spcPts val="1000"/>
              </a:spcBef>
              <a:spcAft>
                <a:spcPts val="600"/>
              </a:spcAft>
              <a:buClr>
                <a:schemeClr val="tx1"/>
              </a:buClr>
            </a:pPr>
            <a:fld id="{A49DFD55-3C28-40EF-9E31-A92D2E4017FF}" type="slidenum">
              <a:rPr lang="en-US" sz="2200" cap="all">
                <a:solidFill>
                  <a:schemeClr val="tx1">
                    <a:lumMod val="50000"/>
                    <a:lumOff val="50000"/>
                  </a:schemeClr>
                </a:solidFill>
              </a:rPr>
              <a:pPr defTabSz="914400">
                <a:lnSpc>
                  <a:spcPct val="120000"/>
                </a:lnSpc>
                <a:spcBef>
                  <a:spcPts val="1000"/>
                </a:spcBef>
                <a:spcAft>
                  <a:spcPts val="600"/>
                </a:spcAft>
                <a:buClr>
                  <a:schemeClr val="tx1"/>
                </a:buClr>
              </a:pPr>
              <a:t>6</a:t>
            </a:fld>
            <a:endParaRPr lang="en-US" sz="2200" cap="all">
              <a:solidFill>
                <a:schemeClr val="tx1">
                  <a:lumMod val="50000"/>
                  <a:lumOff val="50000"/>
                </a:schemeClr>
              </a:solidFill>
            </a:endParaRPr>
          </a:p>
        </p:txBody>
      </p:sp>
      <p:sp>
        <p:nvSpPr>
          <p:cNvPr id="7" name="Rectangle 6">
            <a:extLst>
              <a:ext uri="{FF2B5EF4-FFF2-40B4-BE49-F238E27FC236}">
                <a16:creationId xmlns:a16="http://schemas.microsoft.com/office/drawing/2014/main" id="{CF875472-7D36-4872-DE2F-06B897A718ED}"/>
              </a:ext>
            </a:extLst>
          </p:cNvPr>
          <p:cNvSpPr/>
          <p:nvPr/>
        </p:nvSpPr>
        <p:spPr>
          <a:xfrm>
            <a:off x="992458" y="3497968"/>
            <a:ext cx="2553630" cy="14967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CA" dirty="0"/>
              <a:t>LSTM</a:t>
            </a:r>
          </a:p>
        </p:txBody>
      </p:sp>
      <p:sp>
        <p:nvSpPr>
          <p:cNvPr id="9" name="Rectangle 8">
            <a:extLst>
              <a:ext uri="{FF2B5EF4-FFF2-40B4-BE49-F238E27FC236}">
                <a16:creationId xmlns:a16="http://schemas.microsoft.com/office/drawing/2014/main" id="{DAAE4407-822F-9537-647E-3FD9ADEAA245}"/>
              </a:ext>
            </a:extLst>
          </p:cNvPr>
          <p:cNvSpPr/>
          <p:nvPr/>
        </p:nvSpPr>
        <p:spPr>
          <a:xfrm>
            <a:off x="4502261" y="4169077"/>
            <a:ext cx="2553630" cy="14967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CA" dirty="0"/>
              <a:t>GRU</a:t>
            </a:r>
          </a:p>
        </p:txBody>
      </p:sp>
      <p:sp>
        <p:nvSpPr>
          <p:cNvPr id="10" name="Rectangle 9">
            <a:extLst>
              <a:ext uri="{FF2B5EF4-FFF2-40B4-BE49-F238E27FC236}">
                <a16:creationId xmlns:a16="http://schemas.microsoft.com/office/drawing/2014/main" id="{C4E926A3-9704-76CF-AD06-C15EF77DA11B}"/>
              </a:ext>
            </a:extLst>
          </p:cNvPr>
          <p:cNvSpPr/>
          <p:nvPr/>
        </p:nvSpPr>
        <p:spPr>
          <a:xfrm>
            <a:off x="8020072" y="3497968"/>
            <a:ext cx="2553630" cy="14967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CA" dirty="0"/>
              <a:t>Vanilla RNNN</a:t>
            </a:r>
          </a:p>
        </p:txBody>
      </p:sp>
      <p:cxnSp>
        <p:nvCxnSpPr>
          <p:cNvPr id="12" name="Connector: Elbow 11">
            <a:extLst>
              <a:ext uri="{FF2B5EF4-FFF2-40B4-BE49-F238E27FC236}">
                <a16:creationId xmlns:a16="http://schemas.microsoft.com/office/drawing/2014/main" id="{88CA2C0B-F7F5-1550-76C9-9C34350B62A8}"/>
              </a:ext>
            </a:extLst>
          </p:cNvPr>
          <p:cNvCxnSpPr>
            <a:cxnSpLocks/>
          </p:cNvCxnSpPr>
          <p:nvPr/>
        </p:nvCxnSpPr>
        <p:spPr>
          <a:xfrm rot="5400000">
            <a:off x="3205806" y="950137"/>
            <a:ext cx="886289" cy="4260252"/>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13" name="Connector: Elbow 12">
            <a:extLst>
              <a:ext uri="{FF2B5EF4-FFF2-40B4-BE49-F238E27FC236}">
                <a16:creationId xmlns:a16="http://schemas.microsoft.com/office/drawing/2014/main" id="{71F1FE6A-3B24-88EF-2846-4057CA1EA7EA}"/>
              </a:ext>
            </a:extLst>
          </p:cNvPr>
          <p:cNvCxnSpPr>
            <a:cxnSpLocks/>
          </p:cNvCxnSpPr>
          <p:nvPr/>
        </p:nvCxnSpPr>
        <p:spPr>
          <a:xfrm rot="16200000" flipH="1">
            <a:off x="6701029" y="1688102"/>
            <a:ext cx="886289" cy="2767362"/>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cxnSp>
        <p:nvCxnSpPr>
          <p:cNvPr id="18" name="Connector: Elbow 17">
            <a:extLst>
              <a:ext uri="{FF2B5EF4-FFF2-40B4-BE49-F238E27FC236}">
                <a16:creationId xmlns:a16="http://schemas.microsoft.com/office/drawing/2014/main" id="{8E3A20E7-6667-B7FE-37DF-26F72B6F4CFA}"/>
              </a:ext>
            </a:extLst>
          </p:cNvPr>
          <p:cNvCxnSpPr>
            <a:cxnSpLocks/>
            <a:stCxn id="2" idx="2"/>
            <a:endCxn id="9" idx="0"/>
          </p:cNvCxnSpPr>
          <p:nvPr/>
        </p:nvCxnSpPr>
        <p:spPr>
          <a:xfrm rot="5400000">
            <a:off x="5062216" y="3452216"/>
            <a:ext cx="1433722" cy="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34587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CC35FB99-4600-4CE5-696C-E96891A58462}"/>
              </a:ext>
            </a:extLst>
          </p:cNvPr>
          <p:cNvPicPr>
            <a:picLocks noChangeAspect="1"/>
          </p:cNvPicPr>
          <p:nvPr/>
        </p:nvPicPr>
        <p:blipFill>
          <a:blip r:embed="rId3"/>
          <a:stretch>
            <a:fillRect/>
          </a:stretch>
        </p:blipFill>
        <p:spPr>
          <a:xfrm>
            <a:off x="960120" y="1398208"/>
            <a:ext cx="6002432" cy="4058950"/>
          </a:xfrm>
          <a:prstGeom prst="roundRect">
            <a:avLst>
              <a:gd name="adj" fmla="val 5301"/>
            </a:avLst>
          </a:prstGeom>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pic>
      <p:sp>
        <p:nvSpPr>
          <p:cNvPr id="2" name="Title 1">
            <a:extLst>
              <a:ext uri="{FF2B5EF4-FFF2-40B4-BE49-F238E27FC236}">
                <a16:creationId xmlns:a16="http://schemas.microsoft.com/office/drawing/2014/main" id="{E1146324-414A-3F0F-54D8-8488677E7811}"/>
              </a:ext>
            </a:extLst>
          </p:cNvPr>
          <p:cNvSpPr>
            <a:spLocks noGrp="1"/>
          </p:cNvSpPr>
          <p:nvPr>
            <p:ph type="title"/>
          </p:nvPr>
        </p:nvSpPr>
        <p:spPr>
          <a:xfrm>
            <a:off x="7570382" y="957486"/>
            <a:ext cx="3707844" cy="3131913"/>
          </a:xfrm>
        </p:spPr>
        <p:txBody>
          <a:bodyPr vert="horz" lIns="91440" tIns="45720" rIns="91440" bIns="45720" rtlCol="0" anchor="b">
            <a:normAutofit/>
          </a:bodyPr>
          <a:lstStyle/>
          <a:p>
            <a:r>
              <a:rPr lang="en-US" sz="4800" dirty="0"/>
              <a:t>Vanilla RNN</a:t>
            </a:r>
          </a:p>
        </p:txBody>
      </p:sp>
      <p:sp>
        <p:nvSpPr>
          <p:cNvPr id="7" name="Slide Number Placeholder 6">
            <a:extLst>
              <a:ext uri="{FF2B5EF4-FFF2-40B4-BE49-F238E27FC236}">
                <a16:creationId xmlns:a16="http://schemas.microsoft.com/office/drawing/2014/main" id="{DBC17AFB-127B-1D9A-30B3-D8781730FFE3}"/>
              </a:ext>
            </a:extLst>
          </p:cNvPr>
          <p:cNvSpPr>
            <a:spLocks noGrp="1"/>
          </p:cNvSpPr>
          <p:nvPr>
            <p:ph type="sldNum" sz="quarter" idx="12"/>
          </p:nvPr>
        </p:nvSpPr>
        <p:spPr>
          <a:xfrm>
            <a:off x="10514011" y="6126478"/>
            <a:ext cx="764215" cy="365125"/>
          </a:xfrm>
        </p:spPr>
        <p:txBody>
          <a:bodyPr vert="horz" lIns="91440" tIns="45720" rIns="91440" bIns="45720" rtlCol="0" anchor="ctr">
            <a:normAutofit/>
          </a:bodyPr>
          <a:lstStyle/>
          <a:p>
            <a:pPr defTabSz="914400">
              <a:spcAft>
                <a:spcPts val="600"/>
              </a:spcAft>
            </a:pPr>
            <a:fld id="{A49DFD55-3C28-40EF-9E31-A92D2E4017FF}" type="slidenum">
              <a:rPr lang="en-US" sz="1000" smtClean="0"/>
              <a:pPr defTabSz="914400">
                <a:spcAft>
                  <a:spcPts val="600"/>
                </a:spcAft>
              </a:pPr>
              <a:t>7</a:t>
            </a:fld>
            <a:endParaRPr lang="en-US" sz="1000"/>
          </a:p>
        </p:txBody>
      </p:sp>
    </p:spTree>
    <p:extLst>
      <p:ext uri="{BB962C8B-B14F-4D97-AF65-F5344CB8AC3E}">
        <p14:creationId xmlns:p14="http://schemas.microsoft.com/office/powerpoint/2010/main" val="28887854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EE6FF88-4843-6107-1297-B56C44FB06B1}"/>
              </a:ext>
            </a:extLst>
          </p:cNvPr>
          <p:cNvPicPr>
            <a:picLocks noChangeAspect="1"/>
          </p:cNvPicPr>
          <p:nvPr/>
        </p:nvPicPr>
        <p:blipFill>
          <a:blip r:embed="rId2"/>
          <a:stretch>
            <a:fillRect/>
          </a:stretch>
        </p:blipFill>
        <p:spPr>
          <a:xfrm>
            <a:off x="960120" y="1461062"/>
            <a:ext cx="6002432" cy="3933242"/>
          </a:xfrm>
          <a:prstGeom prst="roundRect">
            <a:avLst>
              <a:gd name="adj" fmla="val 5301"/>
            </a:avLst>
          </a:prstGeom>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pic>
      <p:sp>
        <p:nvSpPr>
          <p:cNvPr id="2" name="Title 1">
            <a:extLst>
              <a:ext uri="{FF2B5EF4-FFF2-40B4-BE49-F238E27FC236}">
                <a16:creationId xmlns:a16="http://schemas.microsoft.com/office/drawing/2014/main" id="{E1146324-414A-3F0F-54D8-8488677E7811}"/>
              </a:ext>
            </a:extLst>
          </p:cNvPr>
          <p:cNvSpPr>
            <a:spLocks noGrp="1"/>
          </p:cNvSpPr>
          <p:nvPr>
            <p:ph type="title"/>
          </p:nvPr>
        </p:nvSpPr>
        <p:spPr>
          <a:xfrm>
            <a:off x="7570382" y="957486"/>
            <a:ext cx="3707844" cy="3131913"/>
          </a:xfrm>
        </p:spPr>
        <p:txBody>
          <a:bodyPr vert="horz" lIns="91440" tIns="45720" rIns="91440" bIns="45720" rtlCol="0" anchor="b">
            <a:normAutofit/>
          </a:bodyPr>
          <a:lstStyle/>
          <a:p>
            <a:r>
              <a:rPr lang="en-US" sz="4800" dirty="0"/>
              <a:t>GRU RNN</a:t>
            </a:r>
          </a:p>
        </p:txBody>
      </p:sp>
      <p:sp>
        <p:nvSpPr>
          <p:cNvPr id="7" name="Slide Number Placeholder 6">
            <a:extLst>
              <a:ext uri="{FF2B5EF4-FFF2-40B4-BE49-F238E27FC236}">
                <a16:creationId xmlns:a16="http://schemas.microsoft.com/office/drawing/2014/main" id="{DBC17AFB-127B-1D9A-30B3-D8781730FFE3}"/>
              </a:ext>
            </a:extLst>
          </p:cNvPr>
          <p:cNvSpPr>
            <a:spLocks noGrp="1"/>
          </p:cNvSpPr>
          <p:nvPr>
            <p:ph type="sldNum" sz="quarter" idx="12"/>
          </p:nvPr>
        </p:nvSpPr>
        <p:spPr>
          <a:xfrm>
            <a:off x="10514011" y="6126478"/>
            <a:ext cx="764215" cy="365125"/>
          </a:xfrm>
        </p:spPr>
        <p:txBody>
          <a:bodyPr vert="horz" lIns="91440" tIns="45720" rIns="91440" bIns="45720" rtlCol="0" anchor="ctr">
            <a:normAutofit/>
          </a:bodyPr>
          <a:lstStyle/>
          <a:p>
            <a:pPr defTabSz="914400">
              <a:spcAft>
                <a:spcPts val="600"/>
              </a:spcAft>
            </a:pPr>
            <a:fld id="{A49DFD55-3C28-40EF-9E31-A92D2E4017FF}" type="slidenum">
              <a:rPr lang="en-US" sz="1000" smtClean="0"/>
              <a:pPr defTabSz="914400">
                <a:spcAft>
                  <a:spcPts val="600"/>
                </a:spcAft>
              </a:pPr>
              <a:t>8</a:t>
            </a:fld>
            <a:endParaRPr lang="en-US" sz="1000"/>
          </a:p>
        </p:txBody>
      </p:sp>
    </p:spTree>
    <p:extLst>
      <p:ext uri="{BB962C8B-B14F-4D97-AF65-F5344CB8AC3E}">
        <p14:creationId xmlns:p14="http://schemas.microsoft.com/office/powerpoint/2010/main" val="2750273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840ADA5-DAE5-B96F-B312-BC0E59A21E08}"/>
              </a:ext>
            </a:extLst>
          </p:cNvPr>
          <p:cNvPicPr>
            <a:picLocks noChangeAspect="1"/>
          </p:cNvPicPr>
          <p:nvPr/>
        </p:nvPicPr>
        <p:blipFill>
          <a:blip r:embed="rId2"/>
          <a:stretch>
            <a:fillRect/>
          </a:stretch>
        </p:blipFill>
        <p:spPr>
          <a:xfrm>
            <a:off x="960120" y="1473719"/>
            <a:ext cx="6002432" cy="3907927"/>
          </a:xfrm>
          <a:prstGeom prst="roundRect">
            <a:avLst>
              <a:gd name="adj" fmla="val 5301"/>
            </a:avLst>
          </a:prstGeom>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pic>
      <p:sp>
        <p:nvSpPr>
          <p:cNvPr id="2" name="Title 1">
            <a:extLst>
              <a:ext uri="{FF2B5EF4-FFF2-40B4-BE49-F238E27FC236}">
                <a16:creationId xmlns:a16="http://schemas.microsoft.com/office/drawing/2014/main" id="{E1146324-414A-3F0F-54D8-8488677E7811}"/>
              </a:ext>
            </a:extLst>
          </p:cNvPr>
          <p:cNvSpPr>
            <a:spLocks noGrp="1"/>
          </p:cNvSpPr>
          <p:nvPr>
            <p:ph type="title"/>
          </p:nvPr>
        </p:nvSpPr>
        <p:spPr>
          <a:xfrm>
            <a:off x="7570382" y="957486"/>
            <a:ext cx="3707844" cy="3131913"/>
          </a:xfrm>
        </p:spPr>
        <p:txBody>
          <a:bodyPr vert="horz" lIns="91440" tIns="45720" rIns="91440" bIns="45720" rtlCol="0" anchor="b">
            <a:normAutofit/>
          </a:bodyPr>
          <a:lstStyle/>
          <a:p>
            <a:r>
              <a:rPr lang="en-US" sz="4800" dirty="0"/>
              <a:t>LSTM RNN</a:t>
            </a:r>
          </a:p>
        </p:txBody>
      </p:sp>
      <p:sp>
        <p:nvSpPr>
          <p:cNvPr id="7" name="Slide Number Placeholder 6">
            <a:extLst>
              <a:ext uri="{FF2B5EF4-FFF2-40B4-BE49-F238E27FC236}">
                <a16:creationId xmlns:a16="http://schemas.microsoft.com/office/drawing/2014/main" id="{DBC17AFB-127B-1D9A-30B3-D8781730FFE3}"/>
              </a:ext>
            </a:extLst>
          </p:cNvPr>
          <p:cNvSpPr>
            <a:spLocks noGrp="1"/>
          </p:cNvSpPr>
          <p:nvPr>
            <p:ph type="sldNum" sz="quarter" idx="12"/>
          </p:nvPr>
        </p:nvSpPr>
        <p:spPr>
          <a:xfrm>
            <a:off x="10514011" y="6126478"/>
            <a:ext cx="764215" cy="365125"/>
          </a:xfrm>
        </p:spPr>
        <p:txBody>
          <a:bodyPr vert="horz" lIns="91440" tIns="45720" rIns="91440" bIns="45720" rtlCol="0" anchor="ctr">
            <a:normAutofit/>
          </a:bodyPr>
          <a:lstStyle/>
          <a:p>
            <a:pPr defTabSz="914400">
              <a:spcAft>
                <a:spcPts val="600"/>
              </a:spcAft>
            </a:pPr>
            <a:fld id="{A49DFD55-3C28-40EF-9E31-A92D2E4017FF}" type="slidenum">
              <a:rPr lang="en-US" sz="1000" smtClean="0"/>
              <a:pPr defTabSz="914400">
                <a:spcAft>
                  <a:spcPts val="600"/>
                </a:spcAft>
              </a:pPr>
              <a:t>9</a:t>
            </a:fld>
            <a:endParaRPr lang="en-US" sz="1000"/>
          </a:p>
        </p:txBody>
      </p:sp>
    </p:spTree>
    <p:extLst>
      <p:ext uri="{BB962C8B-B14F-4D97-AF65-F5344CB8AC3E}">
        <p14:creationId xmlns:p14="http://schemas.microsoft.com/office/powerpoint/2010/main" val="517132082"/>
      </p:ext>
    </p:extLst>
  </p:cSld>
  <p:clrMapOvr>
    <a:masterClrMapping/>
  </p:clrMapOvr>
</p:sld>
</file>

<file path=ppt/theme/theme1.xml><?xml version="1.0" encoding="utf-8"?>
<a:theme xmlns:a="http://schemas.openxmlformats.org/drawingml/2006/main" name="Office 2013 - 2022 Theme">
  <a:themeElements>
    <a:clrScheme name="Office 2013 - 2022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2013 - 2022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13 - 2022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3DA0487C49BC4D47AEF1A451A30643A4" ma:contentTypeVersion="5" ma:contentTypeDescription="Create a new document." ma:contentTypeScope="" ma:versionID="78756a50418219e9042c75412752745a">
  <xsd:schema xmlns:xsd="http://www.w3.org/2001/XMLSchema" xmlns:xs="http://www.w3.org/2001/XMLSchema" xmlns:p="http://schemas.microsoft.com/office/2006/metadata/properties" xmlns:ns3="828ccecc-2969-4232-ba98-380dc8dcbf6b" targetNamespace="http://schemas.microsoft.com/office/2006/metadata/properties" ma:root="true" ma:fieldsID="891b4a4f74334756b7f1a847d5d766df" ns3:_="">
    <xsd:import namespace="828ccecc-2969-4232-ba98-380dc8dcbf6b"/>
    <xsd:element name="properties">
      <xsd:complexType>
        <xsd:sequence>
          <xsd:element name="documentManagement">
            <xsd:complexType>
              <xsd:all>
                <xsd:element ref="ns3:MediaServiceDateTaken" minOccurs="0"/>
                <xsd:element ref="ns3:MediaServiceMetadata" minOccurs="0"/>
                <xsd:element ref="ns3:MediaServiceFastMetadata" minOccurs="0"/>
                <xsd:element ref="ns3:MediaServiceSearchProperties" minOccurs="0"/>
                <xsd:element ref="ns3: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28ccecc-2969-4232-ba98-380dc8dcbf6b" elementFormDefault="qualified">
    <xsd:import namespace="http://schemas.microsoft.com/office/2006/documentManagement/types"/>
    <xsd:import namespace="http://schemas.microsoft.com/office/infopath/2007/PartnerControls"/>
    <xsd:element name="MediaServiceDateTaken" ma:index="8" nillable="true" ma:displayName="MediaServiceDateTaken" ma:hidden="true" ma:indexed="true" ma:internalName="MediaServiceDateTaken" ma:readOnly="true">
      <xsd:simpleType>
        <xsd:restriction base="dms:Text"/>
      </xsd:simpleType>
    </xsd:element>
    <xsd:element name="MediaServiceMetadata" ma:index="9" nillable="true" ma:displayName="MediaServiceMetadata" ma:hidden="true" ma:internalName="MediaServiceMetadata" ma:readOnly="true">
      <xsd:simpleType>
        <xsd:restriction base="dms:Note"/>
      </xsd:simpleType>
    </xsd:element>
    <xsd:element name="MediaServiceFastMetadata" ma:index="10" nillable="true" ma:displayName="MediaServiceFastMetadata" ma:hidden="true" ma:internalName="MediaServiceFastMetadata" ma:readOnly="true">
      <xsd:simpleType>
        <xsd:restriction base="dms:Note"/>
      </xsd:simpleType>
    </xsd:element>
    <xsd:element name="MediaServiceSearchProperties" ma:index="11" nillable="true" ma:displayName="MediaServiceSearchProperties" ma:hidden="true" ma:internalName="MediaServiceSearchProperties" ma:readOnly="true">
      <xsd:simpleType>
        <xsd:restriction base="dms:Note"/>
      </xsd:simpleType>
    </xsd:element>
    <xsd:element name="MediaServiceObjectDetectorVersions" ma:index="12"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ABF691C-888B-4061-8A6F-D5CE84A0254B}">
  <ds:schemaRefs>
    <ds:schemaRef ds:uri="http://schemas.microsoft.com/sharepoint/v3/contenttype/forms"/>
  </ds:schemaRefs>
</ds:datastoreItem>
</file>

<file path=customXml/itemProps2.xml><?xml version="1.0" encoding="utf-8"?>
<ds:datastoreItem xmlns:ds="http://schemas.openxmlformats.org/officeDocument/2006/customXml" ds:itemID="{49168DCE-134F-4610-A6AA-88CEBE8D71D2}">
  <ds:schemaRefs>
    <ds:schemaRef ds:uri="http://schemas.microsoft.com/office/2006/metadata/properties"/>
    <ds:schemaRef ds:uri="http://www.w3.org/XML/1998/namespace"/>
    <ds:schemaRef ds:uri="http://schemas.microsoft.com/office/infopath/2007/PartnerControls"/>
    <ds:schemaRef ds:uri="http://purl.org/dc/elements/1.1/"/>
    <ds:schemaRef ds:uri="http://schemas.microsoft.com/office/2006/documentManagement/types"/>
    <ds:schemaRef ds:uri="http://purl.org/dc/dcmitype/"/>
    <ds:schemaRef ds:uri="http://schemas.openxmlformats.org/package/2006/metadata/core-properties"/>
    <ds:schemaRef ds:uri="828ccecc-2969-4232-ba98-380dc8dcbf6b"/>
    <ds:schemaRef ds:uri="http://purl.org/dc/terms/"/>
  </ds:schemaRefs>
</ds:datastoreItem>
</file>

<file path=customXml/itemProps3.xml><?xml version="1.0" encoding="utf-8"?>
<ds:datastoreItem xmlns:ds="http://schemas.openxmlformats.org/officeDocument/2006/customXml" ds:itemID="{CDB7E506-446A-4A9A-A1B9-7B155F0A2FF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28ccecc-2969-4232-ba98-380dc8dcbf6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Office 2013 - 2022 Theme</Template>
  <TotalTime>3466</TotalTime>
  <Words>1922</Words>
  <Application>Microsoft Office PowerPoint</Application>
  <PresentationFormat>Widescreen</PresentationFormat>
  <Paragraphs>177</Paragraphs>
  <Slides>18</Slides>
  <Notes>11</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18</vt:i4>
      </vt:variant>
    </vt:vector>
  </HeadingPairs>
  <TitlesOfParts>
    <vt:vector size="22" baseType="lpstr">
      <vt:lpstr>Arial</vt:lpstr>
      <vt:lpstr>Calibri</vt:lpstr>
      <vt:lpstr>Calibri Light</vt:lpstr>
      <vt:lpstr>Office 2013 - 2022 Theme</vt:lpstr>
      <vt:lpstr>Key Consistent Tune Generation using Sequence Modelling</vt:lpstr>
      <vt:lpstr>WHY WE CHOSE RNN?</vt:lpstr>
      <vt:lpstr>DATASET STRUCTURE</vt:lpstr>
      <vt:lpstr>TUNE GENERATION PROCESS(OVERVIEW)</vt:lpstr>
      <vt:lpstr>PowerPoint Presentation</vt:lpstr>
      <vt:lpstr>MODEL ARCHITECTURES</vt:lpstr>
      <vt:lpstr>Vanilla RNN</vt:lpstr>
      <vt:lpstr>GRU RNN</vt:lpstr>
      <vt:lpstr>LSTM RNN</vt:lpstr>
      <vt:lpstr>Results - Vanilla RNN</vt:lpstr>
      <vt:lpstr>PowerPoint Presentation</vt:lpstr>
      <vt:lpstr>Results - GRU</vt:lpstr>
      <vt:lpstr>PowerPoint Presentation</vt:lpstr>
      <vt:lpstr>Results - LSTM</vt:lpstr>
      <vt:lpstr>PowerPoint Presentation</vt:lpstr>
      <vt:lpstr>MELODY GENERATION PROCESS</vt:lpstr>
      <vt:lpstr>Visual Demo</vt:lpstr>
      <vt:lpstr>Thank You Any Questions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Ananya Shankar Chittoor</dc:creator>
  <cp:lastModifiedBy>Ananya Shankar Chittoor</cp:lastModifiedBy>
  <cp:revision>3</cp:revision>
  <dcterms:created xsi:type="dcterms:W3CDTF">2024-08-11T12:46:57Z</dcterms:created>
  <dcterms:modified xsi:type="dcterms:W3CDTF">2024-08-14T01:17:58Z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0x0101003DA0487C49BC4D47AEF1A451A30643A4</vt:lpwstr>
  </property>
  <property fmtid="{D5CDD505-2E9C-101B-9397-08002B2CF9AE}" pid="3" name="MediaServiceImageTags">
    <vt:lpwstr/>
  </property>
</Properties>
</file>